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sldIdLst>
    <p:sldId id="256" r:id="rId2"/>
    <p:sldId id="617" r:id="rId3"/>
    <p:sldId id="357" r:id="rId4"/>
    <p:sldId id="293" r:id="rId5"/>
    <p:sldId id="294" r:id="rId6"/>
    <p:sldId id="609" r:id="rId7"/>
    <p:sldId id="624" r:id="rId8"/>
    <p:sldId id="625" r:id="rId9"/>
    <p:sldId id="633" r:id="rId10"/>
    <p:sldId id="643" r:id="rId11"/>
    <p:sldId id="654" r:id="rId12"/>
    <p:sldId id="655" r:id="rId13"/>
    <p:sldId id="344" r:id="rId14"/>
    <p:sldId id="495" r:id="rId15"/>
    <p:sldId id="445" r:id="rId16"/>
    <p:sldId id="661" r:id="rId17"/>
    <p:sldId id="274" r:id="rId18"/>
    <p:sldId id="646" r:id="rId19"/>
    <p:sldId id="507" r:id="rId20"/>
    <p:sldId id="636" r:id="rId21"/>
    <p:sldId id="430" r:id="rId22"/>
    <p:sldId id="657" r:id="rId23"/>
    <p:sldId id="481" r:id="rId24"/>
    <p:sldId id="637" r:id="rId25"/>
    <p:sldId id="281" r:id="rId26"/>
    <p:sldId id="635" r:id="rId27"/>
    <p:sldId id="634" r:id="rId28"/>
    <p:sldId id="415" r:id="rId29"/>
    <p:sldId id="639" r:id="rId30"/>
    <p:sldId id="640" r:id="rId31"/>
    <p:sldId id="442" r:id="rId32"/>
    <p:sldId id="641" r:id="rId33"/>
    <p:sldId id="658" r:id="rId34"/>
    <p:sldId id="509" r:id="rId35"/>
    <p:sldId id="630" r:id="rId36"/>
    <p:sldId id="645" r:id="rId37"/>
    <p:sldId id="647" r:id="rId38"/>
    <p:sldId id="484" r:id="rId39"/>
    <p:sldId id="644" r:id="rId40"/>
    <p:sldId id="651" r:id="rId41"/>
    <p:sldId id="659" r:id="rId42"/>
    <p:sldId id="660" r:id="rId43"/>
    <p:sldId id="662" r:id="rId44"/>
    <p:sldId id="345" r:id="rId45"/>
    <p:sldId id="455" r:id="rId46"/>
    <p:sldId id="457" r:id="rId47"/>
    <p:sldId id="355" r:id="rId48"/>
    <p:sldId id="629" r:id="rId49"/>
    <p:sldId id="353" r:id="rId50"/>
    <p:sldId id="622" r:id="rId51"/>
    <p:sldId id="623" r:id="rId52"/>
    <p:sldId id="631" r:id="rId53"/>
    <p:sldId id="656" r:id="rId54"/>
    <p:sldId id="615" r:id="rId55"/>
    <p:sldId id="616" r:id="rId56"/>
    <p:sldId id="292" r:id="rId57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l" defTabSz="457200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l" defTabSz="457200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l" defTabSz="457200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l" defTabSz="457200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0000"/>
    <a:srgbClr val="CC9900"/>
    <a:srgbClr val="A04E10"/>
    <a:srgbClr val="63A5A5"/>
    <a:srgbClr val="996633"/>
    <a:srgbClr val="927FE1"/>
    <a:srgbClr val="DD37D5"/>
    <a:srgbClr val="4BB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99" autoAdjust="0"/>
    <p:restoredTop sz="93417" autoAdjust="0"/>
  </p:normalViewPr>
  <p:slideViewPr>
    <p:cSldViewPr>
      <p:cViewPr varScale="1">
        <p:scale>
          <a:sx n="69" d="100"/>
          <a:sy n="69" d="100"/>
        </p:scale>
        <p:origin x="666" y="6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-88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416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95" name="Rectangle 2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41838" cy="339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71" name="Rectangle 2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56238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416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416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</a:defRPr>
            </a:lvl1pPr>
          </a:lstStyle>
          <a:p>
            <a:pPr>
              <a:defRPr/>
            </a:pPr>
            <a:fld id="{35782CB0-D2AA-4E23-84A1-FFF137789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6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1E3525FB-C864-47B1-AE2E-6347AA6C2DCF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4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73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7405403B-943E-4FCF-855D-9DEE565C4C27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14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9300" cy="3416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25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DD7F3A1-3155-4F84-9A46-ECB2CBA66715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17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49775" cy="3406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5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26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24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0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15F998F3-5BF0-4646-96A7-39CF25A69E02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25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46600" cy="340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56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10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1541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359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05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45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21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175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148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F574D61-D0A4-4C5E-BB61-80277D3AA6E4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49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1363" cy="34083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673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534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804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02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341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6451CA95-B94F-4350-954A-DA6B13D25B60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55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7713" cy="34147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934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B385B553-1525-4456-AE9C-C98C637B9F4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56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4063" cy="34210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7825" cy="41798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5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56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63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44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56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5800"/>
            <a:ext cx="4532312" cy="3398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782CB0-D2AA-4E23-84A1-FFF13778984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1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BB02D-A99C-4DFF-A61B-3E05D74B5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xtHeaderSecClass"/>
          <p:cNvSpPr txBox="1"/>
          <p:nvPr userDrawn="1"/>
        </p:nvSpPr>
        <p:spPr>
          <a:xfrm>
            <a:off x="8255000" y="6638290"/>
            <a:ext cx="503343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Confidential</a:t>
            </a:r>
            <a:endParaRPr lang="en-US" sz="75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228600" y="6477000"/>
            <a:ext cx="1219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8153400" y="6477000"/>
            <a:ext cx="990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4" name="txtFooterLeft"/>
          <p:cNvSpPr txBox="1"/>
          <p:nvPr userDrawn="1"/>
        </p:nvSpPr>
        <p:spPr>
          <a:xfrm>
            <a:off x="979169" y="6638290"/>
            <a:ext cx="181140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PA1</a:t>
            </a:r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2" name="txtFooterRight"/>
          <p:cNvSpPr txBox="1"/>
          <p:nvPr userDrawn="1"/>
        </p:nvSpPr>
        <p:spPr>
          <a:xfrm>
            <a:off x="2977260" y="6638290"/>
            <a:ext cx="65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3" name="txtFooterDate"/>
          <p:cNvSpPr txBox="1"/>
          <p:nvPr userDrawn="1"/>
        </p:nvSpPr>
        <p:spPr>
          <a:xfrm>
            <a:off x="385190" y="6638290"/>
            <a:ext cx="477695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10/23/2014</a:t>
            </a:r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4" name="txtFooterCVLPage"/>
          <p:cNvSpPr txBox="1"/>
          <p:nvPr userDrawn="1"/>
        </p:nvSpPr>
        <p:spPr>
          <a:xfrm>
            <a:off x="258708" y="6638290"/>
            <a:ext cx="117019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/>
            <a:fld id="{6D06C599-E3FB-4986-84E7-46D5D8D2BBFE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37144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2C92-0ECA-42DD-87F1-E586C1040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8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5888"/>
            <a:ext cx="2132013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248400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BE9A-C408-46B2-B639-27FF3866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513638" cy="1265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83F3-00AC-4ACB-9453-F0BFEA282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8077200" y="6553200"/>
            <a:ext cx="914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52400" y="6553200"/>
            <a:ext cx="1066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7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white">
          <a:xfrm>
            <a:off x="0" y="0"/>
            <a:ext cx="9144000" cy="6426000"/>
          </a:xfrm>
          <a:prstGeom prst="rect">
            <a:avLst/>
          </a:prstGeom>
          <a:solidFill>
            <a:srgbClr val="FFFFFF"/>
          </a:solidFill>
          <a:ln w="25400"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50825" y="357719"/>
            <a:ext cx="7740000" cy="812800"/>
          </a:xfrm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 bwMode="gray">
          <a:xfrm>
            <a:off x="250826" y="1367366"/>
            <a:ext cx="8642349" cy="4893735"/>
          </a:xfrm>
        </p:spPr>
        <p:txBody>
          <a:bodyPr/>
          <a:lstStyle>
            <a:lvl1pPr>
              <a:buClr>
                <a:schemeClr val="bg1"/>
              </a:buClr>
              <a:defRPr sz="2800" b="0">
                <a:solidFill>
                  <a:schemeClr val="tx1"/>
                </a:solidFill>
                <a:latin typeface="+mn-ea"/>
                <a:ea typeface="+mn-ea"/>
              </a:defRPr>
            </a:lvl1pPr>
            <a:lvl2pPr>
              <a:buClr>
                <a:schemeClr val="bg1"/>
              </a:buClr>
              <a:defRPr sz="2400">
                <a:solidFill>
                  <a:schemeClr val="tx1"/>
                </a:solidFill>
                <a:latin typeface="+mn-ea"/>
                <a:ea typeface="+mn-ea"/>
              </a:defRPr>
            </a:lvl2pPr>
            <a:lvl3pPr>
              <a:buClr>
                <a:schemeClr val="bg1"/>
              </a:buClr>
              <a:defRPr>
                <a:solidFill>
                  <a:schemeClr val="tx1"/>
                </a:solidFill>
                <a:latin typeface="+mn-ea"/>
                <a:ea typeface="+mn-ea"/>
              </a:defRPr>
            </a:lvl3pPr>
            <a:lvl4pPr>
              <a:buClr>
                <a:schemeClr val="bg1"/>
              </a:buClr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>
              <a:buClr>
                <a:schemeClr val="bg1"/>
              </a:buClr>
              <a:defRPr>
                <a:solidFill>
                  <a:schemeClr val="tx1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36" descr="16_9_logo位置0902w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-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08000" y="192000"/>
            <a:ext cx="792000" cy="1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914400" indent="-457200">
              <a:buFont typeface="Arial" pitchFamily="34" charset="0"/>
              <a:buChar char="•"/>
              <a:defRPr/>
            </a:lvl2pPr>
            <a:lvl3pPr marL="1257300" indent="-342900">
              <a:buFont typeface="Arial" pitchFamily="34" charset="0"/>
              <a:buChar char="•"/>
              <a:defRPr/>
            </a:lvl3pPr>
            <a:lvl4pPr marL="1714500" indent="-342900">
              <a:buFont typeface="Arial" pitchFamily="34" charset="0"/>
              <a:buChar char="•"/>
              <a:defRPr/>
            </a:lvl4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8400"/>
            <a:ext cx="20574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96AF09-6267-4158-86C3-9664DA1B7D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0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772400" cy="1362075"/>
          </a:xfrm>
        </p:spPr>
        <p:txBody>
          <a:bodyPr anchor="t"/>
          <a:lstStyle>
            <a:lvl1pPr algn="r">
              <a:defRPr sz="44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8AA2-F7A3-446E-886A-101CA08AC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22725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719263"/>
            <a:ext cx="4024313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4F54F-71E1-45B3-9CAC-EE9EE26D8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5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6040C-FDE4-4BB9-B60E-7026AA6A7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7E04C-A5E6-48F7-98E3-7E27651D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3C98F-971F-4C49-868C-F1E649BF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64DA3-6E2B-48AE-8608-06C90D332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3C7C2-71C8-4342-A5C6-B109FE7A4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0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15888"/>
            <a:ext cx="7513638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199438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034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654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034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1C46FE55-01FF-4D5F-9655-8B5E212AA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9" descr="C:\Users\birdtr\Desktop\LCJ-from-timdesk\2011-06-LCJ\CEWG-square-image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66688"/>
            <a:ext cx="14017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xtHeaderSecClass"/>
          <p:cNvSpPr txBox="1"/>
          <p:nvPr/>
        </p:nvSpPr>
        <p:spPr>
          <a:xfrm>
            <a:off x="8255000" y="6638290"/>
            <a:ext cx="503343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smtClean="0">
                <a:solidFill>
                  <a:srgbClr val="000000"/>
                </a:solidFill>
                <a:latin typeface="Arial"/>
              </a:rPr>
              <a:t>Confidential</a:t>
            </a:r>
            <a:endParaRPr lang="en-US" sz="75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153400" y="6477000"/>
            <a:ext cx="9906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" y="6477000"/>
            <a:ext cx="1219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8" name="txtFooterLeft"/>
          <p:cNvSpPr txBox="1"/>
          <p:nvPr userDrawn="1"/>
        </p:nvSpPr>
        <p:spPr>
          <a:xfrm>
            <a:off x="979169" y="6638290"/>
            <a:ext cx="181140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PA1</a:t>
            </a:r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19" name="txtFooterRight"/>
          <p:cNvSpPr txBox="1"/>
          <p:nvPr userDrawn="1"/>
        </p:nvSpPr>
        <p:spPr>
          <a:xfrm>
            <a:off x="2977260" y="6638290"/>
            <a:ext cx="65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0" name="txtFooterDate"/>
          <p:cNvSpPr txBox="1"/>
          <p:nvPr userDrawn="1"/>
        </p:nvSpPr>
        <p:spPr>
          <a:xfrm>
            <a:off x="385190" y="6638290"/>
            <a:ext cx="477695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50" b="0" smtClean="0">
                <a:solidFill>
                  <a:srgbClr val="7F7F7F"/>
                </a:solidFill>
                <a:latin typeface="Arial"/>
              </a:rPr>
              <a:t>10/23/2014</a:t>
            </a:r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21" name="txtFooterCVLPage"/>
          <p:cNvSpPr txBox="1"/>
          <p:nvPr userDrawn="1"/>
        </p:nvSpPr>
        <p:spPr>
          <a:xfrm>
            <a:off x="258708" y="6638290"/>
            <a:ext cx="117019" cy="834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/>
            <a:fld id="{C16F4E8D-1EF9-4575-97A4-D3B3F3F97BE4}" type="slidenum">
              <a:rPr lang="en-US" sz="750" b="0" smtClean="0">
                <a:solidFill>
                  <a:srgbClr val="7F7F7F"/>
                </a:solidFill>
                <a:latin typeface="Arial"/>
              </a:rPr>
              <a:pPr algn="r"/>
              <a:t>‹#›</a:t>
            </a:fld>
            <a:endParaRPr lang="en-US" sz="750" b="0" dirty="0" smtClean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8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9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2pPr>
      <a:lvl3pPr algn="l" defTabSz="457200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3pPr>
      <a:lvl4pPr algn="l" defTabSz="457200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4pPr>
      <a:lvl5pPr algn="l" defTabSz="457200" rtl="0" eaLnBrk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5pPr>
      <a:lvl6pPr marL="2514600" indent="-228600" algn="l" defTabSz="457200" rtl="0" fontAlgn="base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6pPr>
      <a:lvl7pPr marL="2971800" indent="-228600" algn="l" defTabSz="457200" rtl="0" fontAlgn="base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7pPr>
      <a:lvl8pPr marL="3429000" indent="-228600" algn="l" defTabSz="457200" rtl="0" fontAlgn="base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8pPr>
      <a:lvl9pPr marL="3886200" indent="-228600" algn="l" defTabSz="457200" rtl="0" fontAlgn="base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ＭＳ Ｐゴシック" pitchFamily="32" charset="-128"/>
        </a:defRPr>
      </a:lvl9pPr>
    </p:titleStyle>
    <p:bodyStyle>
      <a:lvl1pPr marL="457200" indent="-457200" algn="l" defTabSz="457200" rtl="0" eaLnBrk="0" fontAlgn="base" hangingPunct="0">
        <a:lnSpc>
          <a:spcPct val="80000"/>
        </a:lnSpc>
        <a:spcBef>
          <a:spcPts val="750"/>
        </a:spcBef>
        <a:spcAft>
          <a:spcPct val="0"/>
        </a:spcAft>
        <a:buClr>
          <a:srgbClr val="262699"/>
        </a:buClr>
        <a:buSzPct val="150000"/>
        <a:buFont typeface="Arial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914400" indent="-457200" algn="l" defTabSz="457200" rtl="0" eaLnBrk="0" fontAlgn="base" hangingPunct="0">
        <a:lnSpc>
          <a:spcPct val="80000"/>
        </a:lnSpc>
        <a:spcBef>
          <a:spcPts val="650"/>
        </a:spcBef>
        <a:spcAft>
          <a:spcPct val="0"/>
        </a:spcAft>
        <a:buClr>
          <a:srgbClr val="32946A"/>
        </a:buClr>
        <a:buSzPct val="130000"/>
        <a:buFont typeface="Arial" charset="0"/>
        <a:buChar char="•"/>
        <a:defRPr sz="2600">
          <a:solidFill>
            <a:srgbClr val="000000"/>
          </a:solidFill>
          <a:latin typeface="+mn-lt"/>
          <a:ea typeface="+mn-ea"/>
        </a:defRPr>
      </a:lvl2pPr>
      <a:lvl3pPr marL="1257300" indent="-342900" algn="l" defTabSz="457200" rtl="0" eaLnBrk="0" fontAlgn="base" hangingPunct="0">
        <a:lnSpc>
          <a:spcPct val="80000"/>
        </a:lnSpc>
        <a:spcBef>
          <a:spcPts val="575"/>
        </a:spcBef>
        <a:spcAft>
          <a:spcPct val="0"/>
        </a:spcAft>
        <a:buClr>
          <a:srgbClr val="C00000"/>
        </a:buClr>
        <a:buSzPct val="130000"/>
        <a:buFont typeface="Arial" charset="0"/>
        <a:buChar char="•"/>
        <a:defRPr sz="2300">
          <a:solidFill>
            <a:srgbClr val="000000"/>
          </a:solidFill>
          <a:latin typeface="+mn-lt"/>
          <a:ea typeface="+mn-ea"/>
        </a:defRPr>
      </a:lvl3pPr>
      <a:lvl4pPr marL="1714500" indent="-3429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4pPr>
      <a:lvl5pPr marL="2171700" indent="-3429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wn.net/Articles/666509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wn.net/Articles/72833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ronix.com/scan.php?page=news_item&amp;px=TinyDRM-Patches-Poste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wn.net/Articles/731052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wn.net/Articles/738001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kernsec.org/wiki/index.php/Kernel_Self_Protection_Projec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wn.net/Articles/722293/" TargetMode="External"/><Relationship Id="rId5" Type="http://schemas.openxmlformats.org/officeDocument/2006/relationships/hyperlink" Target="https://lwn.net/Articles/712161/" TargetMode="External"/><Relationship Id="rId4" Type="http://schemas.openxmlformats.org/officeDocument/2006/relationships/hyperlink" Target="https://lwn.net/Articles/724319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lwn.net/Articles/725376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kernelci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wn.net/Articles/716600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wn.net/Articles/716979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lwn.net/Articles/717076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lists.linuxfoundation.org/pipermail/ksummit-discuss/2017-June/00450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lwn.net/Articles/738225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linux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linux.org/ELC_2017_Presentation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inux.org/ELC_Europe_2017_Presentations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kernel.org/pub/scm/linux/kernel/git/torvalds/linux.git/commit/?id=ead751507de86d90fa250431e9990a8b881f713c" TargetMode="External"/><Relationship Id="rId2" Type="http://schemas.openxmlformats.org/officeDocument/2006/relationships/hyperlink" Target="https://lwn.net/Articles/739183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wn.net/Articles/692953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wn.net/Articles/70752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wn.net/Articles/707602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01org/pm-grap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1908175" cy="1628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654050"/>
            <a:ext cx="6781800" cy="2135188"/>
          </a:xfrm>
        </p:spPr>
        <p:txBody>
          <a:bodyPr lIns="0" tIns="0" rIns="0" bIns="0"/>
          <a:lstStyle/>
          <a:p>
            <a:pPr eaLnBrk="1" hangingPunct="1"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 smtClean="0">
                <a:solidFill>
                  <a:srgbClr val="000000"/>
                </a:solidFill>
              </a:rPr>
              <a:t>Status of Embedded Linux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3068639"/>
            <a:ext cx="7848600" cy="2265362"/>
          </a:xfrm>
        </p:spPr>
        <p:txBody>
          <a:bodyPr/>
          <a:lstStyle/>
          <a:p>
            <a:pPr marL="0" indent="0" algn="ctr" eaLnBrk="1" hangingPunct="1">
              <a:lnSpc>
                <a:spcPct val="81000"/>
              </a:lnSpc>
              <a:buFont typeface="Arial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5400" b="1" dirty="0" smtClean="0"/>
              <a:t>Status of</a:t>
            </a:r>
          </a:p>
          <a:p>
            <a:pPr marL="0" indent="0" algn="ctr" eaLnBrk="1" hangingPunct="1">
              <a:lnSpc>
                <a:spcPct val="81000"/>
              </a:lnSpc>
              <a:buFont typeface="Arial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5400" b="1" dirty="0" smtClean="0"/>
              <a:t>Embedded Linux</a:t>
            </a:r>
          </a:p>
          <a:p>
            <a:pPr marL="0" indent="0" algn="ctr" eaLnBrk="1" hangingPunct="1">
              <a:lnSpc>
                <a:spcPct val="81000"/>
              </a:lnSpc>
              <a:buFont typeface="Arial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smtClean="0"/>
              <a:t>December 2017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692275" y="5589588"/>
            <a:ext cx="62484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2" charset="-128"/>
                <a:cs typeface="DejaVu Sans" charset="0"/>
              </a:rPr>
              <a:t>Tim Bird</a:t>
            </a:r>
          </a:p>
          <a:p>
            <a:pPr algn="ctr">
              <a:lnSpc>
                <a:spcPct val="10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2" charset="-128"/>
                <a:cs typeface="DejaVu Sans" charset="0"/>
              </a:rPr>
              <a:t>Architecture Group Chair</a:t>
            </a:r>
          </a:p>
          <a:p>
            <a:pPr algn="ctr">
              <a:lnSpc>
                <a:spcPct val="10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2" charset="-128"/>
                <a:cs typeface="DejaVu Sans" charset="0"/>
              </a:rPr>
              <a:t>LF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2" charset="-128"/>
                <a:cs typeface="DejaVu Sans" charset="0"/>
              </a:rPr>
              <a:t>Core Embedded Linux Project</a:t>
            </a:r>
            <a:endParaRPr lang="en-US" dirty="0">
              <a:solidFill>
                <a:srgbClr val="000000"/>
              </a:solidFill>
              <a:latin typeface="+mn-lt"/>
              <a:ea typeface="ＭＳ Ｐゴシック" pitchFamily="32" charset="-128"/>
              <a:cs typeface="DejaVu Sans" charset="0"/>
            </a:endParaRPr>
          </a:p>
        </p:txBody>
      </p:sp>
      <p:pic>
        <p:nvPicPr>
          <p:cNvPr id="410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676275"/>
            <a:ext cx="845502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899C6D9B-5223-416D-A37B-44EAA54A8D57}" type="slidenum">
              <a:rPr lang="en-US" smtClean="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TLS implementation in the kernel</a:t>
            </a:r>
          </a:p>
          <a:p>
            <a:pPr lvl="1"/>
            <a:r>
              <a:rPr lang="en-US" dirty="0" smtClean="0"/>
              <a:t>Should help with HTTPS performance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://lwn.net/Articles/666509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Next-interrupt prediction</a:t>
            </a:r>
          </a:p>
          <a:p>
            <a:r>
              <a:rPr lang="en-US" dirty="0" smtClean="0"/>
              <a:t>F2FS support for disk quotas</a:t>
            </a:r>
          </a:p>
          <a:p>
            <a:r>
              <a:rPr lang="en-US" dirty="0" err="1" smtClean="0"/>
              <a:t>Kselftest</a:t>
            </a:r>
            <a:r>
              <a:rPr lang="en-US" dirty="0" smtClean="0"/>
              <a:t> transitioning to TAP13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381500"/>
          </a:xfrm>
        </p:spPr>
        <p:txBody>
          <a:bodyPr/>
          <a:lstStyle/>
          <a:p>
            <a:r>
              <a:rPr lang="en-US" dirty="0" smtClean="0"/>
              <a:t>New kernel stack unwinder (ORC) for x86_64</a:t>
            </a:r>
          </a:p>
          <a:p>
            <a:pPr lvl="1"/>
            <a:r>
              <a:rPr lang="en-US" dirty="0" smtClean="0"/>
              <a:t>Better unwinding via kernel-specific out-of-band structure (for every kernel PC address)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https://lwn.net/Articles/728339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zstd</a:t>
            </a:r>
            <a:r>
              <a:rPr lang="en-US" dirty="0" smtClean="0"/>
              <a:t> compression for </a:t>
            </a:r>
            <a:r>
              <a:rPr lang="en-US" dirty="0" err="1" smtClean="0"/>
              <a:t>btrfs</a:t>
            </a:r>
            <a:r>
              <a:rPr lang="en-US" dirty="0" smtClean="0"/>
              <a:t> and </a:t>
            </a:r>
            <a:r>
              <a:rPr lang="en-US" dirty="0" err="1" smtClean="0"/>
              <a:t>squashfs</a:t>
            </a:r>
            <a:endParaRPr lang="en-US" dirty="0" smtClean="0"/>
          </a:p>
          <a:p>
            <a:r>
              <a:rPr lang="en-US" dirty="0" smtClean="0"/>
              <a:t>Better </a:t>
            </a:r>
            <a:r>
              <a:rPr lang="en-US" dirty="0" err="1" smtClean="0"/>
              <a:t>cpufreq</a:t>
            </a:r>
            <a:r>
              <a:rPr lang="en-US" dirty="0" smtClean="0"/>
              <a:t> coordination with SMP</a:t>
            </a:r>
          </a:p>
        </p:txBody>
      </p:sp>
    </p:spTree>
    <p:extLst>
      <p:ext uri="{BB962C8B-B14F-4D97-AF65-F5344CB8AC3E}">
        <p14:creationId xmlns:p14="http://schemas.microsoft.com/office/powerpoint/2010/main" val="27026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4.15 (expected)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Cramfs</a:t>
            </a:r>
            <a:r>
              <a:rPr lang="en-US" dirty="0" smtClean="0"/>
              <a:t> supports mapping persistent memory</a:t>
            </a:r>
          </a:p>
          <a:p>
            <a:pPr lvl="1"/>
            <a:r>
              <a:rPr lang="en-US" dirty="0" smtClean="0"/>
              <a:t>Can use for XIP</a:t>
            </a:r>
          </a:p>
          <a:p>
            <a:r>
              <a:rPr lang="en-US" dirty="0" smtClean="0"/>
              <a:t>AMD display core system accepted</a:t>
            </a:r>
          </a:p>
          <a:p>
            <a:pPr lvl="1"/>
            <a:r>
              <a:rPr lang="en-US" dirty="0" smtClean="0"/>
              <a:t>130k driver!</a:t>
            </a:r>
          </a:p>
          <a:p>
            <a:r>
              <a:rPr lang="en-US" dirty="0" smtClean="0"/>
              <a:t>Device tree compiler has support for overlays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E62DDC31-F539-439A-9A47-F75FE4E67A49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Bootup</a:t>
            </a:r>
            <a:r>
              <a:rPr lang="en-US" dirty="0" smtClean="0"/>
              <a:t> Time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99438" cy="4681537"/>
          </a:xfrm>
        </p:spPr>
        <p:txBody>
          <a:bodyPr/>
          <a:lstStyle/>
          <a:p>
            <a:pPr marL="457200" marR="0" lvl="0" indent="-457200" algn="l" defTabSz="457200" rtl="0" eaLnBrk="0" fontAlgn="base" latinLnBrk="0" hangingPunct="0">
              <a:lnSpc>
                <a:spcPct val="80000"/>
              </a:lnSpc>
              <a:spcBef>
                <a:spcPts val="750"/>
              </a:spcBef>
              <a:spcAft>
                <a:spcPct val="0"/>
              </a:spcAft>
              <a:buClr>
                <a:srgbClr val="262699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lang="en-US" sz="3000" dirty="0" err="1" smtClean="0">
                <a:effectLst/>
              </a:rPr>
              <a:t>Analyze_boot</a:t>
            </a:r>
            <a:r>
              <a:rPr lang="en-US" sz="3000" baseline="0" dirty="0" smtClean="0">
                <a:effectLst/>
              </a:rPr>
              <a:t> tool – new in in 4.12</a:t>
            </a:r>
            <a:endParaRPr lang="en-US" sz="3000" dirty="0" smtClean="0">
              <a:effectLst/>
            </a:endParaRPr>
          </a:p>
          <a:p>
            <a:pPr rtl="0" eaLnBrk="0" fontAlgn="base" hangingPunct="0"/>
            <a:r>
              <a:rPr lang="en-US" sz="3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Some good previous talks:</a:t>
            </a:r>
          </a:p>
          <a:p>
            <a:pPr lvl="1"/>
            <a:r>
              <a:rPr lang="en-US" sz="2600" dirty="0" smtClean="0">
                <a:cs typeface="+mn-cs"/>
              </a:rPr>
              <a:t>ELCE 2017 - </a:t>
            </a:r>
            <a:r>
              <a:rPr lang="en-US" i="1" dirty="0"/>
              <a:t>A Pragmatic Guide to Boot-Time </a:t>
            </a:r>
            <a:r>
              <a:rPr lang="en-US" i="1" dirty="0" smtClean="0"/>
              <a:t>Optimization </a:t>
            </a:r>
            <a:r>
              <a:rPr lang="en-US" dirty="0" smtClean="0"/>
              <a:t>by Chris Simmonds</a:t>
            </a:r>
            <a:endParaRPr lang="en-US" sz="2600" i="1" dirty="0" smtClean="0"/>
          </a:p>
          <a:p>
            <a:pPr lvl="1" rtl="0" eaLnBrk="0" fontAlgn="base" hangingPunct="0"/>
            <a:r>
              <a:rPr lang="en-US" sz="26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ELCE 2014 - </a:t>
            </a:r>
            <a:r>
              <a:rPr lang="en-US" sz="2600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12 Lessons Learnt in Boot Time Reduction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by Andrew Murray</a:t>
            </a:r>
            <a:endParaRPr lang="en-US" dirty="0" smtClean="0"/>
          </a:p>
          <a:p>
            <a:pPr lvl="1" rtl="0" eaLnBrk="0" fontAlgn="base" hangingPunct="0"/>
            <a:r>
              <a:rPr lang="en-US" sz="26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ELC 2015 - </a:t>
            </a:r>
            <a:r>
              <a:rPr lang="en-US" sz="2600" i="1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Fastboot</a:t>
            </a:r>
            <a:r>
              <a:rPr lang="en-US" sz="2600" i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Tools and Techniques</a:t>
            </a:r>
            <a:r>
              <a:rPr lang="en-US" sz="26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by John </a:t>
            </a:r>
            <a:r>
              <a:rPr lang="en-US" sz="26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Mehaffey</a:t>
            </a:r>
            <a:endParaRPr lang="en-US" sz="260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Android</a:t>
            </a:r>
            <a:r>
              <a:rPr lang="en-US" baseline="0" dirty="0" smtClean="0"/>
              <a:t> boot time ideas</a:t>
            </a:r>
          </a:p>
          <a:p>
            <a:pPr lvl="1"/>
            <a:r>
              <a:rPr lang="en-US" dirty="0" smtClean="0"/>
              <a:t>ELC 2017 – </a:t>
            </a:r>
            <a:r>
              <a:rPr lang="en-US" i="1" dirty="0" smtClean="0"/>
              <a:t>Improving the </a:t>
            </a:r>
            <a:r>
              <a:rPr lang="en-US" i="1" dirty="0" err="1" smtClean="0"/>
              <a:t>bootup</a:t>
            </a:r>
            <a:r>
              <a:rPr lang="en-US" i="1" dirty="0" smtClean="0"/>
              <a:t> speed of AOSP</a:t>
            </a:r>
            <a:r>
              <a:rPr lang="en-US" dirty="0" smtClean="0"/>
              <a:t> – Bernhard </a:t>
            </a:r>
            <a:r>
              <a:rPr lang="en-US" dirty="0" err="1" smtClean="0"/>
              <a:t>Rosenkranzer</a:t>
            </a:r>
            <a:endParaRPr lang="en-US" dirty="0" smtClean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533F60FD-0AAC-4B2D-B4CC-BCDDED006E94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</a:t>
            </a:r>
            <a:r>
              <a:rPr lang="en-US" baseline="0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833938"/>
          </a:xfrm>
        </p:spPr>
        <p:txBody>
          <a:bodyPr>
            <a:normAutofit/>
          </a:bodyPr>
          <a:lstStyle/>
          <a:p>
            <a:r>
              <a:rPr lang="en-US" dirty="0" smtClean="0"/>
              <a:t>Device Tree validation</a:t>
            </a:r>
          </a:p>
          <a:p>
            <a:pPr lvl="1"/>
            <a:r>
              <a:rPr lang="en-US" dirty="0" smtClean="0"/>
              <a:t>Schema for binding language, validator for bindings and for device tree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 proposal for device tree validation by </a:t>
            </a:r>
            <a:r>
              <a:rPr lang="en-US" dirty="0" err="1" smtClean="0">
                <a:solidFill>
                  <a:schemeClr val="tx1"/>
                </a:solidFill>
              </a:rPr>
              <a:t>Pantellis</a:t>
            </a:r>
            <a:r>
              <a:rPr lang="en-US" dirty="0" smtClean="0">
                <a:solidFill>
                  <a:schemeClr val="tx1"/>
                </a:solidFill>
              </a:rPr>
              <a:t> and Grant Likely</a:t>
            </a:r>
          </a:p>
          <a:p>
            <a:r>
              <a:rPr lang="en-US" dirty="0" smtClean="0"/>
              <a:t>Updated Device Tree specification</a:t>
            </a:r>
          </a:p>
          <a:p>
            <a:pPr lvl="1"/>
            <a:r>
              <a:rPr lang="en-US" dirty="0" smtClean="0"/>
              <a:t>Want to update material and make it more available</a:t>
            </a:r>
          </a:p>
          <a:p>
            <a:r>
              <a:rPr lang="en-US" dirty="0" smtClean="0"/>
              <a:t>Overlays</a:t>
            </a:r>
          </a:p>
          <a:p>
            <a:pPr lvl="1"/>
            <a:r>
              <a:rPr lang="en-US" dirty="0" smtClean="0"/>
              <a:t>Device tree compiler has support for overlays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263"/>
            <a:ext cx="8532813" cy="4381500"/>
          </a:xfrm>
        </p:spPr>
        <p:txBody>
          <a:bodyPr/>
          <a:lstStyle/>
          <a:p>
            <a:r>
              <a:rPr lang="en-US" dirty="0" err="1"/>
              <a:t>zstd</a:t>
            </a:r>
            <a:r>
              <a:rPr lang="en-US" dirty="0"/>
              <a:t> compression for </a:t>
            </a:r>
            <a:r>
              <a:rPr lang="en-US" dirty="0" err="1"/>
              <a:t>btrfs</a:t>
            </a:r>
            <a:r>
              <a:rPr lang="en-US" dirty="0"/>
              <a:t> and </a:t>
            </a:r>
            <a:r>
              <a:rPr lang="en-US" dirty="0" err="1" smtClean="0"/>
              <a:t>squashfs</a:t>
            </a:r>
            <a:r>
              <a:rPr lang="en-US" dirty="0" smtClean="0"/>
              <a:t> (4.14)</a:t>
            </a:r>
          </a:p>
          <a:p>
            <a:pPr lvl="1"/>
            <a:r>
              <a:rPr lang="en-US" dirty="0" smtClean="0"/>
              <a:t>Faster and smaller compression/decompression</a:t>
            </a:r>
          </a:p>
          <a:p>
            <a:pPr lvl="2"/>
            <a:r>
              <a:rPr lang="en-US" dirty="0"/>
              <a:t>https://</a:t>
            </a:r>
            <a:r>
              <a:rPr lang="en-US" dirty="0" smtClean="0"/>
              <a:t>clearlinux.org/blogs/linux-os-data-compression-options-comparing-behavior</a:t>
            </a:r>
            <a:endParaRPr lang="en-US" dirty="0"/>
          </a:p>
          <a:p>
            <a:pPr lvl="1"/>
            <a:r>
              <a:rPr lang="en-US" dirty="0" smtClean="0"/>
              <a:t>How to use it ( BTRFS):</a:t>
            </a:r>
          </a:p>
          <a:p>
            <a:pPr lvl="2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btrfs.wiki.kernel.org/index.php/Compression</a:t>
            </a:r>
          </a:p>
          <a:p>
            <a:pPr lvl="1"/>
            <a:r>
              <a:rPr lang="en-US" dirty="0"/>
              <a:t>See https://</a:t>
            </a:r>
            <a:r>
              <a:rPr lang="en-US" dirty="0" smtClean="0"/>
              <a:t>www.phoronix.com/scan.php?page=news_item&amp;px=Linux-4.14-Zstd-Pull</a:t>
            </a:r>
          </a:p>
          <a:p>
            <a:r>
              <a:rPr lang="en-US" dirty="0" smtClean="0"/>
              <a:t>F2FS support for disk quotes (4.13, 4.15)</a:t>
            </a:r>
          </a:p>
          <a:p>
            <a:pPr lvl="1"/>
            <a:r>
              <a:rPr lang="en-US" dirty="0" smtClean="0"/>
              <a:t>Apparently used by Android</a:t>
            </a:r>
          </a:p>
          <a:p>
            <a:r>
              <a:rPr lang="en-US" dirty="0" smtClean="0"/>
              <a:t>UBIFS support for encryption (4.10)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82000" cy="4833937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US" dirty="0" err="1" smtClean="0">
                <a:cs typeface="+mn-cs"/>
              </a:rPr>
              <a:t>TinyDRM</a:t>
            </a:r>
            <a:endParaRPr lang="en-US" dirty="0" smtClean="0">
              <a:cs typeface="+mn-cs"/>
            </a:endParaRPr>
          </a:p>
          <a:p>
            <a:pPr lvl="1" rtl="0" eaLnBrk="0" fontAlgn="base" hangingPunct="0"/>
            <a:r>
              <a:rPr lang="en-US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Provides graphic support for small simple displays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displays over </a:t>
            </a:r>
            <a:r>
              <a:rPr lang="en-US" sz="2800" dirty="0">
                <a:cs typeface="+mn-cs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2C or SPI)</a:t>
            </a:r>
            <a:endParaRPr lang="en-US" sz="2800" dirty="0" smtClean="0">
              <a:effectLst/>
            </a:endParaRPr>
          </a:p>
          <a:p>
            <a:pPr lvl="1" rtl="0" eaLnBrk="0" fontAlgn="base" hangingPunct="0"/>
            <a:r>
              <a:rPr lang="en-US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Hope to replace framebuffer drivers over time</a:t>
            </a:r>
            <a:endParaRPr lang="en-US" sz="2600" dirty="0" smtClean="0">
              <a:effectLst/>
            </a:endParaRPr>
          </a:p>
          <a:p>
            <a:pPr lvl="1" rtl="0" eaLnBrk="0" fontAlgn="base" hangingPunct="0"/>
            <a:r>
              <a:rPr lang="en-US" sz="26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See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https://www.phoronix.com/scan.php?page=news_item&amp;px=TinyDRM-Patches-Posted</a:t>
            </a:r>
            <a:endParaRPr lang="en-US" sz="26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dirty="0" smtClean="0"/>
              <a:t>Presentation</a:t>
            </a:r>
          </a:p>
          <a:p>
            <a:pPr lvl="1"/>
            <a:r>
              <a:rPr lang="en-US" sz="2800" dirty="0" smtClean="0"/>
              <a:t>ELC 2017 </a:t>
            </a:r>
            <a:r>
              <a:rPr lang="en-US" sz="2800" i="1" dirty="0" smtClean="0"/>
              <a:t>What </a:t>
            </a:r>
            <a:r>
              <a:rPr lang="en-US" sz="2800" i="1" dirty="0"/>
              <a:t>Can </a:t>
            </a:r>
            <a:r>
              <a:rPr lang="en-US" sz="2800" i="1" dirty="0" err="1"/>
              <a:t>Vulkan</a:t>
            </a:r>
            <a:r>
              <a:rPr lang="en-US" sz="2800" i="1" dirty="0"/>
              <a:t> do for You</a:t>
            </a:r>
            <a:r>
              <a:rPr lang="en-US" sz="2800" dirty="0" smtClean="0"/>
              <a:t>? - by Jason </a:t>
            </a:r>
            <a:r>
              <a:rPr lang="en-US" sz="2800" dirty="0" err="1" smtClean="0"/>
              <a:t>Ekstrand</a:t>
            </a:r>
            <a:endParaRPr lang="en-US" sz="28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67FDDB7-9565-481C-984F-C7C110E3D9E2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262"/>
            <a:ext cx="8532813" cy="48339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Nvidia</a:t>
            </a:r>
            <a:r>
              <a:rPr lang="en-US" dirty="0" smtClean="0"/>
              <a:t>, </a:t>
            </a:r>
            <a:r>
              <a:rPr lang="en-US" dirty="0" err="1" smtClean="0"/>
              <a:t>Vivante</a:t>
            </a:r>
            <a:r>
              <a:rPr lang="en-US" dirty="0" smtClean="0"/>
              <a:t> and Broadcom GPUs have open drivers</a:t>
            </a:r>
          </a:p>
          <a:p>
            <a:pPr lvl="1"/>
            <a:r>
              <a:rPr lang="en-US" dirty="0" smtClean="0"/>
              <a:t>Nouveau, </a:t>
            </a:r>
            <a:r>
              <a:rPr lang="en-US" dirty="0" err="1" smtClean="0"/>
              <a:t>Etnaviv</a:t>
            </a:r>
            <a:r>
              <a:rPr lang="en-US" dirty="0" smtClean="0"/>
              <a:t>, and </a:t>
            </a:r>
            <a:r>
              <a:rPr lang="en-US" dirty="0" err="1" smtClean="0"/>
              <a:t>VideoCore</a:t>
            </a:r>
            <a:r>
              <a:rPr lang="en-US" dirty="0" smtClean="0"/>
              <a:t> 4</a:t>
            </a:r>
          </a:p>
          <a:p>
            <a:r>
              <a:rPr lang="en-US" dirty="0"/>
              <a:t>Qualcomm Adreno</a:t>
            </a:r>
          </a:p>
          <a:p>
            <a:pPr lvl="1"/>
            <a:r>
              <a:rPr lang="en-US" dirty="0" err="1"/>
              <a:t>Freedreno</a:t>
            </a:r>
            <a:r>
              <a:rPr lang="en-US" dirty="0"/>
              <a:t> continues to be developed (June 2017)</a:t>
            </a:r>
          </a:p>
          <a:p>
            <a:pPr lvl="2"/>
            <a:r>
              <a:rPr lang="en-US" dirty="0"/>
              <a:t>See https://www.xda-developers.com/open-source-adreno-project-freedreno-receives-new-update</a:t>
            </a:r>
            <a:r>
              <a:rPr lang="en-US" dirty="0" smtClean="0"/>
              <a:t>/</a:t>
            </a:r>
          </a:p>
          <a:p>
            <a:r>
              <a:rPr lang="en-US" dirty="0" smtClean="0"/>
              <a:t>Imagination </a:t>
            </a:r>
            <a:r>
              <a:rPr lang="en-US" dirty="0" err="1" smtClean="0"/>
              <a:t>PowerVR</a:t>
            </a:r>
            <a:r>
              <a:rPr lang="en-US" dirty="0" smtClean="0"/>
              <a:t> – no public driver, although one was teased in 2015</a:t>
            </a:r>
          </a:p>
          <a:p>
            <a:pPr lvl="1"/>
            <a:r>
              <a:rPr lang="en-US" dirty="0" smtClean="0"/>
              <a:t>Apple dropping Imagination (April 2017) </a:t>
            </a:r>
          </a:p>
          <a:p>
            <a:r>
              <a:rPr lang="en-US" dirty="0" smtClean="0"/>
              <a:t>ARM Mali – Some work (Lima project) on earlier chip versions</a:t>
            </a:r>
          </a:p>
          <a:p>
            <a:pPr lvl="1"/>
            <a:r>
              <a:rPr lang="en-US" dirty="0" smtClean="0"/>
              <a:t>Status update: https</a:t>
            </a:r>
            <a:r>
              <a:rPr lang="en-US" dirty="0"/>
              <a:t>://lwn.net/Articles/716600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Some recent work: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https://github.com/yuq/linux-lima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https://notabug.org/cafe/chai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681537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US" dirty="0" smtClean="0"/>
              <a:t>Time Sensitive Networking</a:t>
            </a:r>
          </a:p>
          <a:p>
            <a:pPr lvl="1"/>
            <a:r>
              <a:rPr lang="en-US" dirty="0"/>
              <a:t>ELCE 2017 </a:t>
            </a:r>
            <a:r>
              <a:rPr lang="en-US" i="1" dirty="0"/>
              <a:t>Deterministic Networking for Real-Time Systems (Using TSN) </a:t>
            </a:r>
            <a:r>
              <a:rPr lang="en-US" dirty="0"/>
              <a:t>– by Henrik </a:t>
            </a:r>
            <a:r>
              <a:rPr lang="en-US" dirty="0" err="1" smtClean="0"/>
              <a:t>Austad</a:t>
            </a:r>
            <a:endParaRPr lang="en-US" dirty="0" smtClean="0"/>
          </a:p>
          <a:p>
            <a:pPr lvl="1"/>
            <a:r>
              <a:rPr lang="en-US" dirty="0" err="1" smtClean="0"/>
              <a:t>so_txtime</a:t>
            </a:r>
            <a:r>
              <a:rPr lang="en-US" dirty="0" smtClean="0"/>
              <a:t> option for high-resolution transmit time</a:t>
            </a:r>
          </a:p>
          <a:p>
            <a:pPr lvl="1"/>
            <a:r>
              <a:rPr lang="en-US" dirty="0" smtClean="0"/>
              <a:t>IEEE</a:t>
            </a:r>
            <a:r>
              <a:rPr lang="en-US" baseline="0" dirty="0" smtClean="0"/>
              <a:t> deterministic networking (</a:t>
            </a:r>
            <a:r>
              <a:rPr lang="en-US" baseline="0" dirty="0" err="1" smtClean="0"/>
              <a:t>DetNet</a:t>
            </a:r>
            <a:r>
              <a:rPr lang="en-US" baseline="0" dirty="0" smtClean="0"/>
              <a:t>) working group</a:t>
            </a:r>
          </a:p>
          <a:p>
            <a:pPr lvl="2"/>
            <a:r>
              <a:rPr lang="en-US" dirty="0" smtClean="0"/>
              <a:t>Lots of standards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this talk…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overview of lots of embedded topics</a:t>
            </a:r>
          </a:p>
          <a:p>
            <a:r>
              <a:rPr lang="en-US" dirty="0" smtClean="0"/>
              <a:t>A springboard for further research</a:t>
            </a:r>
          </a:p>
          <a:p>
            <a:pPr lvl="1"/>
            <a:r>
              <a:rPr lang="en-US" dirty="0" smtClean="0"/>
              <a:t>If you see something interesting, you have a link or something to search for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03438" cy="427038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dirty="0" smtClean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71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262"/>
            <a:ext cx="8532813" cy="4910138"/>
          </a:xfrm>
        </p:spPr>
        <p:txBody>
          <a:bodyPr>
            <a:normAutofit/>
          </a:bodyPr>
          <a:lstStyle/>
          <a:p>
            <a:r>
              <a:rPr lang="en-US" dirty="0" smtClean="0"/>
              <a:t>Power-efficient </a:t>
            </a:r>
            <a:r>
              <a:rPr lang="en-US" dirty="0" err="1"/>
              <a:t>workqueues</a:t>
            </a:r>
            <a:endParaRPr lang="en-US" dirty="0"/>
          </a:p>
          <a:p>
            <a:pPr lvl="1"/>
            <a:r>
              <a:rPr lang="en-US" dirty="0"/>
              <a:t>More efficient work scheduling</a:t>
            </a:r>
          </a:p>
          <a:p>
            <a:pPr lvl="2"/>
            <a:r>
              <a:rPr lang="en-US" dirty="0"/>
              <a:t>Results in about 15% better energy consumption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/>
              </a:rPr>
              <a:t>https://lwn.net/Articles/731052</a:t>
            </a:r>
            <a:r>
              <a:rPr lang="en-US" dirty="0" smtClean="0">
                <a:hlinkClick r:id="rId2"/>
              </a:rPr>
              <a:t>/</a:t>
            </a:r>
            <a:endParaRPr lang="en-US" dirty="0" smtClean="0">
              <a:effectLst/>
            </a:endParaRPr>
          </a:p>
          <a:p>
            <a:r>
              <a:rPr lang="en-US" dirty="0" smtClean="0"/>
              <a:t>Better </a:t>
            </a:r>
            <a:r>
              <a:rPr lang="en-US" dirty="0" err="1" smtClean="0"/>
              <a:t>cpufreq</a:t>
            </a:r>
            <a:r>
              <a:rPr lang="en-US" dirty="0" smtClean="0"/>
              <a:t> coordination with SMP</a:t>
            </a:r>
          </a:p>
          <a:p>
            <a:pPr lvl="1"/>
            <a:r>
              <a:rPr lang="en-US" dirty="0" smtClean="0"/>
              <a:t>Allows non-local CPU to adjust frequency</a:t>
            </a:r>
          </a:p>
          <a:p>
            <a:pPr lvl="2"/>
            <a:r>
              <a:rPr lang="en-US" dirty="0" smtClean="0"/>
              <a:t>Good for when a non-local CPU schedules work on a CPU, and the work needs a frequency boost</a:t>
            </a:r>
          </a:p>
          <a:p>
            <a:pPr lvl="1"/>
            <a:r>
              <a:rPr lang="en-US" dirty="0" smtClean="0"/>
              <a:t>See https</a:t>
            </a:r>
            <a:r>
              <a:rPr lang="en-US" dirty="0"/>
              <a:t>://lwn.net/Articles/732740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095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Realtime</a:t>
            </a:r>
            <a:r>
              <a:rPr lang="en-US" dirty="0" smtClean="0"/>
              <a:t> Summit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trouble, lessons learned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Coccinelle</a:t>
            </a:r>
            <a:r>
              <a:rPr lang="en-US" dirty="0" smtClean="0"/>
              <a:t> to detect and fix nested execution context violations</a:t>
            </a:r>
          </a:p>
          <a:p>
            <a:pPr lvl="1"/>
            <a:r>
              <a:rPr lang="en-US" dirty="0" smtClean="0"/>
              <a:t>SCHED_DEADLINE: what's next?</a:t>
            </a:r>
          </a:p>
          <a:p>
            <a:pPr lvl="1"/>
            <a:r>
              <a:rPr lang="en-US" dirty="0" smtClean="0"/>
              <a:t>Future of tracing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https://lwn.net/Articles/738001/</a:t>
            </a:r>
            <a:endParaRPr lang="en-US" dirty="0" smtClean="0"/>
          </a:p>
          <a:p>
            <a:r>
              <a:rPr lang="en-US" dirty="0" smtClean="0"/>
              <a:t>Status of </a:t>
            </a:r>
            <a:r>
              <a:rPr lang="en-US" dirty="0" err="1" smtClean="0"/>
              <a:t>Prempt</a:t>
            </a:r>
            <a:r>
              <a:rPr lang="en-US" dirty="0" smtClean="0"/>
              <a:t>-RT patch</a:t>
            </a:r>
          </a:p>
          <a:p>
            <a:pPr lvl="1"/>
            <a:r>
              <a:rPr lang="en-US" dirty="0" err="1" smtClean="0"/>
              <a:t>Hotplug</a:t>
            </a:r>
            <a:r>
              <a:rPr lang="en-US" dirty="0" smtClean="0"/>
              <a:t> locking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imer wheel rework</a:t>
            </a:r>
          </a:p>
          <a:p>
            <a:pPr lvl="1"/>
            <a:r>
              <a:rPr lang="en-US" dirty="0" smtClean="0"/>
              <a:t>Big outstanding issue: </a:t>
            </a:r>
            <a:r>
              <a:rPr lang="en-US" dirty="0" err="1" smtClean="0"/>
              <a:t>dentry</a:t>
            </a:r>
            <a:r>
              <a:rPr lang="en-US" dirty="0" smtClean="0"/>
              <a:t> cache locking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3A0BE7-1CBE-4D91-9DC7-855CAEFAADD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ELCE 2017 </a:t>
            </a:r>
            <a:r>
              <a:rPr lang="en-US" i="1" dirty="0" smtClean="0"/>
              <a:t>Deterministic Networking for Real-Time Systems (Using TSN) </a:t>
            </a:r>
            <a:r>
              <a:rPr lang="en-US" dirty="0" smtClean="0"/>
              <a:t>– by Henrik </a:t>
            </a:r>
            <a:r>
              <a:rPr lang="en-US" dirty="0" err="1" smtClean="0"/>
              <a:t>Austad</a:t>
            </a:r>
            <a:endParaRPr lang="en-US" dirty="0" smtClean="0"/>
          </a:p>
          <a:p>
            <a:pPr lvl="1"/>
            <a:r>
              <a:rPr lang="en-US" dirty="0" smtClean="0"/>
              <a:t>ELCE 2017 </a:t>
            </a:r>
            <a:r>
              <a:rPr lang="en-US" i="1" dirty="0" smtClean="0"/>
              <a:t>Measuring </a:t>
            </a:r>
            <a:r>
              <a:rPr lang="en-US" i="1" dirty="0"/>
              <a:t>the Impacts of the Preempt-RT </a:t>
            </a:r>
            <a:r>
              <a:rPr lang="en-US" i="1" dirty="0" smtClean="0"/>
              <a:t>Patch </a:t>
            </a:r>
            <a:r>
              <a:rPr lang="en-US" dirty="0" smtClean="0"/>
              <a:t>– by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Chevallier</a:t>
            </a:r>
            <a:endParaRPr lang="en-US" dirty="0" smtClean="0"/>
          </a:p>
          <a:p>
            <a:pPr lvl="1"/>
            <a:r>
              <a:rPr lang="en-US" dirty="0" smtClean="0"/>
              <a:t>ELC 2017 </a:t>
            </a:r>
            <a:r>
              <a:rPr lang="en-US" i="1" dirty="0" smtClean="0"/>
              <a:t>Effectively Measure and Reduce Kernel Latencies for Real-time Constraints </a:t>
            </a:r>
            <a:r>
              <a:rPr lang="en-US" dirty="0" smtClean="0"/>
              <a:t>– by Jim Huang</a:t>
            </a:r>
          </a:p>
          <a:p>
            <a:pPr lvl="1"/>
            <a:r>
              <a:rPr lang="en-US" dirty="0" smtClean="0"/>
              <a:t>ELC 2017 </a:t>
            </a:r>
            <a:r>
              <a:rPr lang="en-US" i="1" dirty="0" smtClean="0"/>
              <a:t>Real-Time Linux on Embedded Multicore Processors </a:t>
            </a:r>
            <a:r>
              <a:rPr lang="en-US" dirty="0" smtClean="0"/>
              <a:t>– by Andres Ehmanns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9101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Kernel hardening</a:t>
            </a:r>
          </a:p>
          <a:p>
            <a:pPr lvl="1"/>
            <a:r>
              <a:rPr lang="en-US" dirty="0" smtClean="0">
                <a:hlinkClick r:id="rId3"/>
              </a:rPr>
              <a:t>http://kernsec.org/wiki/index.php/Kernel_Self_Protection_Project</a:t>
            </a:r>
            <a:endParaRPr lang="en-US" dirty="0" smtClean="0"/>
          </a:p>
          <a:p>
            <a:pPr lvl="2"/>
            <a:r>
              <a:rPr lang="en-US" dirty="0" err="1" smtClean="0"/>
              <a:t>Rare_write</a:t>
            </a:r>
            <a:r>
              <a:rPr lang="en-US" dirty="0" smtClean="0"/>
              <a:t> infrastructure</a:t>
            </a:r>
          </a:p>
          <a:p>
            <a:pPr lvl="3"/>
            <a:r>
              <a:rPr lang="en-US" dirty="0" smtClean="0"/>
              <a:t>Keep some code and data read-only  most of the time</a:t>
            </a:r>
          </a:p>
          <a:p>
            <a:pPr lvl="3"/>
            <a:r>
              <a:rPr lang="en-US" dirty="0" smtClean="0">
                <a:hlinkClick r:id="rId4"/>
              </a:rPr>
              <a:t>https://lwn.net/Articles/724319/</a:t>
            </a:r>
            <a:endParaRPr lang="en-US" dirty="0" smtClean="0"/>
          </a:p>
          <a:p>
            <a:pPr lvl="1"/>
            <a:r>
              <a:rPr lang="en-US" dirty="0" smtClean="0"/>
              <a:t>GCC plugins for kernel security</a:t>
            </a:r>
          </a:p>
          <a:p>
            <a:pPr lvl="2"/>
            <a:r>
              <a:rPr lang="en-US" dirty="0" err="1" smtClean="0"/>
              <a:t>Kernexec</a:t>
            </a:r>
            <a:endParaRPr lang="en-US" dirty="0" smtClean="0"/>
          </a:p>
          <a:p>
            <a:pPr lvl="3"/>
            <a:r>
              <a:rPr lang="en-US" dirty="0" smtClean="0"/>
              <a:t>Prevent kernel from executing user-space code</a:t>
            </a:r>
          </a:p>
          <a:p>
            <a:pPr lvl="2"/>
            <a:r>
              <a:rPr lang="en-US" dirty="0" err="1" smtClean="0"/>
              <a:t>Structleak</a:t>
            </a:r>
            <a:r>
              <a:rPr lang="en-US" dirty="0" smtClean="0"/>
              <a:t> (mainlined in 4.11)</a:t>
            </a:r>
          </a:p>
          <a:p>
            <a:pPr lvl="3"/>
            <a:r>
              <a:rPr lang="en-US" dirty="0" smtClean="0"/>
              <a:t>Zero out kernel structures passed to user space, under some conditions</a:t>
            </a:r>
          </a:p>
          <a:p>
            <a:pPr lvl="2"/>
            <a:r>
              <a:rPr lang="en-US" dirty="0" smtClean="0"/>
              <a:t>See </a:t>
            </a:r>
            <a:r>
              <a:rPr lang="en-US" dirty="0" smtClean="0">
                <a:hlinkClick r:id="rId5"/>
              </a:rPr>
              <a:t>https://lwn.net/Articles/712161/</a:t>
            </a:r>
            <a:endParaRPr lang="en-US" dirty="0" smtClean="0"/>
          </a:p>
          <a:p>
            <a:pPr lvl="2"/>
            <a:r>
              <a:rPr lang="en-US" dirty="0" err="1" smtClean="0"/>
              <a:t>Randstruct</a:t>
            </a:r>
            <a:endParaRPr lang="en-US" dirty="0" smtClean="0"/>
          </a:p>
          <a:p>
            <a:pPr lvl="3"/>
            <a:r>
              <a:rPr lang="en-US" dirty="0" smtClean="0"/>
              <a:t>Randomize C structure layout</a:t>
            </a:r>
          </a:p>
          <a:p>
            <a:pPr lvl="3"/>
            <a:r>
              <a:rPr lang="en-US" dirty="0" smtClean="0"/>
              <a:t>See </a:t>
            </a:r>
            <a:r>
              <a:rPr lang="en-US" dirty="0" smtClean="0">
                <a:hlinkClick r:id="rId6"/>
              </a:rPr>
              <a:t>https://lwn.net/Articles/722293/</a:t>
            </a:r>
            <a:endParaRPr lang="en-US" dirty="0" smtClean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3A0BE7-1CBE-4D91-9DC7-855CAEFAADD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750"/>
              </a:spcBef>
              <a:buClr>
                <a:srgbClr val="262699"/>
              </a:buClr>
              <a:buSzPct val="150000"/>
            </a:pPr>
            <a:r>
              <a:rPr lang="en-US" dirty="0" smtClean="0"/>
              <a:t>Security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750"/>
              </a:spcBef>
              <a:buClr>
                <a:srgbClr val="262699"/>
              </a:buClr>
              <a:buSzPct val="150000"/>
            </a:pPr>
            <a:r>
              <a:rPr lang="en-US" sz="2600" dirty="0" smtClean="0"/>
              <a:t>ELC 2017 </a:t>
            </a:r>
            <a:r>
              <a:rPr lang="en-US" sz="2600" i="1" dirty="0" smtClean="0"/>
              <a:t>Securing Embedded Linux Systems with TPM 2.0</a:t>
            </a:r>
            <a:r>
              <a:rPr lang="en-US" sz="2600" dirty="0" smtClean="0"/>
              <a:t> – by Philip </a:t>
            </a:r>
            <a:r>
              <a:rPr lang="en-US" sz="2600" dirty="0" err="1" smtClean="0"/>
              <a:t>Tricca</a:t>
            </a:r>
            <a:endParaRPr lang="en-US" sz="2600" dirty="0" smtClean="0"/>
          </a:p>
          <a:p>
            <a:pPr lvl="1">
              <a:spcBef>
                <a:spcPts val="750"/>
              </a:spcBef>
              <a:buClr>
                <a:srgbClr val="262699"/>
              </a:buClr>
              <a:buSzPct val="150000"/>
            </a:pPr>
            <a:r>
              <a:rPr lang="en-US" dirty="0" smtClean="0"/>
              <a:t>ELCE 2017 </a:t>
            </a:r>
            <a:r>
              <a:rPr lang="en-US" i="1" dirty="0" smtClean="0"/>
              <a:t>Security Features for UBIFS</a:t>
            </a:r>
            <a:r>
              <a:rPr lang="en-US" dirty="0" smtClean="0"/>
              <a:t> – by Richard Weinberger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Size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98633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err="1"/>
              <a:t>Initramfs</a:t>
            </a:r>
            <a:r>
              <a:rPr lang="en-US" dirty="0"/>
              <a:t> compression method is selectable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Nicolas </a:t>
            </a:r>
            <a:r>
              <a:rPr lang="en-US" dirty="0" err="1">
                <a:solidFill>
                  <a:schemeClr val="tx1"/>
                </a:solidFill>
              </a:rPr>
              <a:t>Pitre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work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Configurable</a:t>
            </a:r>
            <a:r>
              <a:rPr lang="en-US" baseline="0" dirty="0" smtClean="0">
                <a:solidFill>
                  <a:schemeClr val="tx1"/>
                </a:solidFill>
              </a:rPr>
              <a:t> POSIX</a:t>
            </a:r>
            <a:r>
              <a:rPr lang="en-US" dirty="0" smtClean="0">
                <a:solidFill>
                  <a:schemeClr val="tx1"/>
                </a:solidFill>
              </a:rPr>
              <a:t> timers</a:t>
            </a:r>
            <a:r>
              <a:rPr lang="en-US" baseline="0" dirty="0" smtClean="0">
                <a:solidFill>
                  <a:schemeClr val="tx1"/>
                </a:solidFill>
              </a:rPr>
              <a:t> – in v4.10</a:t>
            </a:r>
          </a:p>
          <a:p>
            <a:pPr lvl="2">
              <a:buFont typeface="Arial" charset="0"/>
              <a:buChar char="•"/>
            </a:pPr>
            <a:r>
              <a:rPr lang="en-US" baseline="0" dirty="0" smtClean="0">
                <a:solidFill>
                  <a:schemeClr val="tx1"/>
                </a:solidFill>
              </a:rPr>
              <a:t>https://lwn.net/Articles/701095/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Mini TTY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Smaller implementation of TTY subsystem, for embedded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Saves about 38K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en-US" dirty="0">
                <a:solidFill>
                  <a:schemeClr val="tx1"/>
                </a:solidFill>
              </a:rPr>
              <a:t>://lwn.net/Articles/721074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</a:p>
          <a:p>
            <a:pPr lvl="2">
              <a:buFont typeface="Arial" charset="0"/>
              <a:buChar char="•"/>
            </a:pPr>
            <a:r>
              <a:rPr lang="en-US" baseline="0" dirty="0" smtClean="0">
                <a:solidFill>
                  <a:schemeClr val="tx1"/>
                </a:solidFill>
              </a:rPr>
              <a:t>People</a:t>
            </a:r>
            <a:r>
              <a:rPr lang="en-US" dirty="0" smtClean="0">
                <a:solidFill>
                  <a:schemeClr val="tx1"/>
                </a:solidFill>
              </a:rPr>
              <a:t> wanted refactoring of full-size TTY instead of new small implementation, but Nicolas said that wasn’t feasible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AF7B5577-799E-42BA-84D3-6A6B2F5585F3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Size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aseline="0" dirty="0" smtClean="0">
                <a:solidFill>
                  <a:schemeClr val="tx1"/>
                </a:solidFill>
              </a:rPr>
              <a:t>Shrinking the scheduler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Drops features and eliminates </a:t>
            </a:r>
            <a:r>
              <a:rPr lang="en-US" dirty="0" err="1" smtClean="0">
                <a:solidFill>
                  <a:schemeClr val="tx1"/>
                </a:solidFill>
              </a:rPr>
              <a:t>realtime</a:t>
            </a:r>
            <a:r>
              <a:rPr lang="en-US" dirty="0" smtClean="0">
                <a:solidFill>
                  <a:schemeClr val="tx1"/>
                </a:solidFill>
              </a:rPr>
              <a:t> and deadline scheduler classes</a:t>
            </a:r>
          </a:p>
          <a:p>
            <a:pPr lvl="1">
              <a:buFont typeface="Arial" charset="0"/>
              <a:buChar char="•"/>
            </a:pPr>
            <a:r>
              <a:rPr lang="en-US" baseline="0" dirty="0" smtClean="0">
                <a:solidFill>
                  <a:schemeClr val="tx1"/>
                </a:solidFill>
              </a:rPr>
              <a:t>Saves about 20k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https://lwn.net/Articles/725376/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baseline="0" dirty="0" smtClean="0">
                <a:solidFill>
                  <a:schemeClr val="tx1"/>
                </a:solidFill>
              </a:rPr>
              <a:t>Lots of resistance to this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Code complexity increase is not worth saving 20k (according to Ingo Molnar)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Disagreement on whether Linux should support computers with sub-1MB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Font typeface="Arial" charset="0"/>
              <a:buNone/>
            </a:pPr>
            <a:r>
              <a:rPr lang="en-US" dirty="0" smtClean="0"/>
              <a:t>Size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262"/>
            <a:ext cx="8532813" cy="49101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ELCE 2017 </a:t>
            </a:r>
            <a:r>
              <a:rPr lang="en-US" i="1" dirty="0" smtClean="0"/>
              <a:t>Embedded Linux Size Reduction Techniques</a:t>
            </a:r>
            <a:r>
              <a:rPr lang="en-US" dirty="0" smtClean="0"/>
              <a:t> – By Michael Opdenacker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Great overview of reduction techniques and status</a:t>
            </a:r>
          </a:p>
          <a:p>
            <a:pPr lvl="2">
              <a:buFont typeface="Arial" charset="0"/>
              <a:buChar char="•"/>
            </a:pPr>
            <a:r>
              <a:rPr lang="en-US" dirty="0" err="1" smtClean="0"/>
              <a:t>Toybox</a:t>
            </a:r>
            <a:r>
              <a:rPr lang="en-US" dirty="0" smtClean="0"/>
              <a:t> and </a:t>
            </a:r>
            <a:r>
              <a:rPr lang="en-US" dirty="0" err="1" smtClean="0"/>
              <a:t>musl</a:t>
            </a:r>
            <a:r>
              <a:rPr lang="en-US" dirty="0" smtClean="0"/>
              <a:t> (smaller </a:t>
            </a:r>
            <a:r>
              <a:rPr lang="en-US" dirty="0" err="1" smtClean="0"/>
              <a:t>libc</a:t>
            </a:r>
            <a:r>
              <a:rPr lang="en-US" dirty="0" smtClean="0"/>
              <a:t>) are worth looking at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Long list of things that</a:t>
            </a:r>
            <a:r>
              <a:rPr lang="en-US" baseline="0" dirty="0" smtClean="0"/>
              <a:t> can be worked on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Linaro</a:t>
            </a:r>
            <a:r>
              <a:rPr lang="en-US" dirty="0" smtClean="0"/>
              <a:t> Connect SFO 2017</a:t>
            </a:r>
            <a:r>
              <a:rPr lang="en-US" i="1" dirty="0" smtClean="0"/>
              <a:t>: Internet of Tiny Linux (</a:t>
            </a:r>
            <a:r>
              <a:rPr lang="en-US" i="1" dirty="0" err="1" smtClean="0"/>
              <a:t>IoTL</a:t>
            </a:r>
            <a:r>
              <a:rPr lang="en-US" i="1" dirty="0" smtClean="0"/>
              <a:t>): Episode IV</a:t>
            </a:r>
            <a:r>
              <a:rPr lang="en-US" dirty="0" smtClean="0"/>
              <a:t> –</a:t>
            </a:r>
            <a:r>
              <a:rPr lang="en-US" baseline="0" dirty="0" smtClean="0"/>
              <a:t> by </a:t>
            </a:r>
            <a:r>
              <a:rPr lang="en-US" dirty="0" smtClean="0"/>
              <a:t>Nicolas </a:t>
            </a:r>
            <a:r>
              <a:rPr lang="en-US" dirty="0" err="1" smtClean="0"/>
              <a:t>Pitre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http://connect.linaro.org/resource/sfo17/sfo17-100/ </a:t>
            </a:r>
          </a:p>
          <a:p>
            <a:pPr lvl="0">
              <a:buFont typeface="Arial" charset="0"/>
              <a:buChar char="•"/>
            </a:pPr>
            <a:r>
              <a:rPr lang="en-US" dirty="0" err="1"/>
              <a:t>LinuxCon</a:t>
            </a:r>
            <a:r>
              <a:rPr lang="en-US" dirty="0"/>
              <a:t> North America: </a:t>
            </a:r>
            <a:r>
              <a:rPr lang="en-US" i="1" dirty="0"/>
              <a:t>Running Linux on Tiny Peripherals</a:t>
            </a:r>
            <a:r>
              <a:rPr lang="en-US" dirty="0"/>
              <a:t> – by Marcel </a:t>
            </a:r>
            <a:r>
              <a:rPr lang="en-US" dirty="0" err="1"/>
              <a:t>Holtmann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Got Linux to around 1MB for IOT sensor </a:t>
            </a:r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381500"/>
          </a:xfrm>
        </p:spPr>
        <p:txBody>
          <a:bodyPr/>
          <a:lstStyle/>
          <a:p>
            <a:r>
              <a:rPr lang="en-US" dirty="0" err="1" smtClean="0"/>
              <a:t>Kselftest</a:t>
            </a:r>
            <a:endParaRPr lang="en-US" dirty="0" smtClean="0"/>
          </a:p>
          <a:p>
            <a:r>
              <a:rPr lang="en-US" dirty="0" smtClean="0"/>
              <a:t>Fuego</a:t>
            </a:r>
          </a:p>
          <a:p>
            <a:r>
              <a:rPr lang="en-US" dirty="0" smtClean="0"/>
              <a:t>Kernelci.org</a:t>
            </a:r>
          </a:p>
          <a:p>
            <a:r>
              <a:rPr lang="en-US" dirty="0" smtClean="0"/>
              <a:t>LAVA V2</a:t>
            </a:r>
          </a:p>
          <a:p>
            <a:r>
              <a:rPr lang="en-US" dirty="0" smtClean="0"/>
              <a:t>Kernel regression tracking</a:t>
            </a:r>
          </a:p>
          <a:p>
            <a:r>
              <a:rPr lang="en-US" dirty="0" smtClean="0"/>
              <a:t>Plumbers session</a:t>
            </a:r>
            <a:r>
              <a:rPr lang="en-US" baseline="0" dirty="0" smtClean="0"/>
              <a:t> on testing</a:t>
            </a:r>
            <a:endParaRPr lang="en-US" dirty="0" smtClean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Kselftest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</a:t>
            </a:r>
            <a:r>
              <a:rPr lang="en-US" baseline="0" dirty="0" smtClean="0"/>
              <a:t> test system inside kernel source tree</a:t>
            </a:r>
          </a:p>
          <a:p>
            <a:r>
              <a:rPr lang="en-US" baseline="0" dirty="0" smtClean="0"/>
              <a:t>Recent work:</a:t>
            </a:r>
          </a:p>
          <a:p>
            <a:pPr lvl="1"/>
            <a:r>
              <a:rPr lang="en-US" baseline="0" dirty="0" smtClean="0"/>
              <a:t>-silent option, to reduce output clutter</a:t>
            </a:r>
          </a:p>
          <a:p>
            <a:pPr lvl="1"/>
            <a:r>
              <a:rPr lang="en-US" baseline="0" dirty="0" smtClean="0"/>
              <a:t>Support for O= option, to build outside source directory</a:t>
            </a:r>
          </a:p>
          <a:p>
            <a:pPr lvl="1"/>
            <a:r>
              <a:rPr lang="en-US" dirty="0" smtClean="0"/>
              <a:t>Lots more</a:t>
            </a:r>
            <a:r>
              <a:rPr lang="en-US" baseline="0" dirty="0" smtClean="0"/>
              <a:t> regression tests (preferred place for </a:t>
            </a:r>
            <a:r>
              <a:rPr lang="en-US" baseline="0" dirty="0" err="1" smtClean="0"/>
              <a:t>syscall</a:t>
            </a:r>
            <a:r>
              <a:rPr lang="en-US" baseline="0" dirty="0" smtClean="0"/>
              <a:t> compatibility/regression tests (over LTP)</a:t>
            </a:r>
          </a:p>
          <a:p>
            <a:pPr lvl="1"/>
            <a:r>
              <a:rPr lang="en-US" baseline="0" dirty="0" smtClean="0"/>
              <a:t>Converting to TAP (Test Anything Protocol) for test output (</a:t>
            </a:r>
            <a:r>
              <a:rPr lang="en-US" dirty="0" smtClean="0"/>
              <a:t> started in </a:t>
            </a:r>
            <a:r>
              <a:rPr lang="en-US" baseline="0" dirty="0" smtClean="0"/>
              <a:t>4.13)</a:t>
            </a:r>
          </a:p>
          <a:p>
            <a:pPr lvl="0"/>
            <a:r>
              <a:rPr lang="en-US" baseline="0" dirty="0" smtClean="0"/>
              <a:t>See https://lwn.net/Articles/737893/</a:t>
            </a:r>
          </a:p>
        </p:txBody>
      </p:sp>
    </p:spTree>
    <p:extLst>
      <p:ext uri="{BB962C8B-B14F-4D97-AF65-F5344CB8AC3E}">
        <p14:creationId xmlns:p14="http://schemas.microsoft.com/office/powerpoint/2010/main" val="23466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7C3ECF49-DD28-4E61-AF6B-5F766EBE0F23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6053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Test Framework for collaborating on tests and test infrastructure for Linux </a:t>
            </a:r>
          </a:p>
          <a:p>
            <a:r>
              <a:rPr lang="en-US" dirty="0" smtClean="0"/>
              <a:t>V1.1 features (April 2017)</a:t>
            </a:r>
          </a:p>
          <a:p>
            <a:pPr lvl="1"/>
            <a:r>
              <a:rPr lang="en-US" dirty="0" smtClean="0"/>
              <a:t>Upgrade to latest Jenkins</a:t>
            </a:r>
          </a:p>
          <a:p>
            <a:pPr lvl="1"/>
            <a:r>
              <a:rPr lang="en-US" dirty="0" smtClean="0"/>
              <a:t>Test script refactoring</a:t>
            </a:r>
          </a:p>
          <a:p>
            <a:pPr lvl="1"/>
            <a:r>
              <a:rPr lang="en-US" dirty="0" smtClean="0"/>
              <a:t>Fuego container directory layout change</a:t>
            </a:r>
          </a:p>
          <a:p>
            <a:pPr lvl="1"/>
            <a:r>
              <a:rPr lang="en-US" dirty="0" smtClean="0"/>
              <a:t>About 40 new tests</a:t>
            </a:r>
          </a:p>
          <a:p>
            <a:r>
              <a:rPr lang="en-US" dirty="0" smtClean="0"/>
              <a:t>V1.2 plans (RC very soon (</a:t>
            </a:r>
            <a:r>
              <a:rPr lang="en-US" dirty="0"/>
              <a:t>S</a:t>
            </a:r>
            <a:r>
              <a:rPr lang="en-US" dirty="0" smtClean="0"/>
              <a:t>ep 2017)</a:t>
            </a:r>
          </a:p>
          <a:p>
            <a:pPr lvl="1"/>
            <a:r>
              <a:rPr lang="en-US" dirty="0" smtClean="0"/>
              <a:t>Unified output format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onvert all test results to JSON, in a format compatible with Kernel CI</a:t>
            </a:r>
          </a:p>
          <a:p>
            <a:pPr lvl="1"/>
            <a:r>
              <a:rPr lang="en-US" dirty="0" smtClean="0"/>
              <a:t>New pass criteria system</a:t>
            </a:r>
          </a:p>
          <a:p>
            <a:pPr lvl="1"/>
            <a:r>
              <a:rPr lang="en-US" dirty="0" smtClean="0"/>
              <a:t>Test dependency system</a:t>
            </a:r>
          </a:p>
          <a:p>
            <a:pPr lvl="2"/>
            <a:r>
              <a:rPr lang="en-US" dirty="0" smtClean="0"/>
              <a:t>Board dynamic variables</a:t>
            </a:r>
          </a:p>
        </p:txBody>
      </p:sp>
    </p:spTree>
    <p:extLst>
      <p:ext uri="{BB962C8B-B14F-4D97-AF65-F5344CB8AC3E}">
        <p14:creationId xmlns:p14="http://schemas.microsoft.com/office/powerpoint/2010/main" val="4255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Kernelci.org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5291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 to get free build/boot testing for your board</a:t>
            </a:r>
          </a:p>
          <a:p>
            <a:pPr lvl="1"/>
            <a:r>
              <a:rPr lang="en-US" dirty="0" smtClean="0"/>
              <a:t>Builds 126 trees continuously, then reports any errors</a:t>
            </a:r>
          </a:p>
          <a:p>
            <a:r>
              <a:rPr lang="en-US" dirty="0" smtClean="0">
                <a:hlinkClick r:id="rId3"/>
              </a:rPr>
              <a:t>http://kernelci.org</a:t>
            </a:r>
            <a:endParaRPr lang="en-US" dirty="0" smtClean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ELC and ELCE 2016 – by Kevin </a:t>
            </a:r>
            <a:r>
              <a:rPr lang="en-US" dirty="0" err="1" smtClean="0"/>
              <a:t>Hilman</a:t>
            </a:r>
            <a:endParaRPr lang="en-US" dirty="0" smtClean="0"/>
          </a:p>
          <a:p>
            <a:pPr lvl="1"/>
            <a:r>
              <a:rPr lang="en-US" dirty="0" err="1" smtClean="0"/>
              <a:t>Linaro</a:t>
            </a:r>
            <a:r>
              <a:rPr lang="en-US" dirty="0" smtClean="0"/>
              <a:t> Connect:</a:t>
            </a:r>
          </a:p>
          <a:p>
            <a:pPr lvl="2"/>
            <a:r>
              <a:rPr lang="en-US" dirty="0" err="1" smtClean="0"/>
              <a:t>Kernelci</a:t>
            </a:r>
            <a:r>
              <a:rPr lang="en-US" dirty="0" smtClean="0"/>
              <a:t> </a:t>
            </a:r>
            <a:r>
              <a:rPr lang="en-US" dirty="0"/>
              <a:t>and lava </a:t>
            </a:r>
            <a:r>
              <a:rPr lang="en-US" dirty="0" smtClean="0"/>
              <a:t>update - See </a:t>
            </a:r>
            <a:r>
              <a:rPr lang="en-US" dirty="0">
                <a:hlinkClick r:id="rId4"/>
              </a:rPr>
              <a:t>https://lwn.net/Articles/716600/</a:t>
            </a:r>
            <a:endParaRPr lang="en-US" dirty="0" smtClean="0"/>
          </a:p>
          <a:p>
            <a:r>
              <a:rPr lang="en-US" dirty="0" smtClean="0"/>
              <a:t>The most successful public, distributed build and test system for Linux, in the world!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Linaro</a:t>
            </a:r>
            <a:r>
              <a:rPr lang="en-US" baseline="0" dirty="0" smtClean="0"/>
              <a:t> Automation</a:t>
            </a:r>
            <a:r>
              <a:rPr lang="en-US" dirty="0" smtClean="0"/>
              <a:t> and</a:t>
            </a:r>
            <a:r>
              <a:rPr lang="en-US" baseline="0" dirty="0" smtClean="0"/>
              <a:t> Validation Architecture</a:t>
            </a:r>
          </a:p>
          <a:p>
            <a:r>
              <a:rPr lang="en-US" baseline="0" dirty="0" smtClean="0"/>
              <a:t>V2</a:t>
            </a:r>
          </a:p>
          <a:p>
            <a:pPr lvl="1"/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Job files now</a:t>
            </a:r>
            <a:r>
              <a:rPr lang="en-US" sz="2600" b="0" i="0" baseline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 use</a:t>
            </a:r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 </a:t>
            </a:r>
            <a:r>
              <a:rPr lang="en-US" sz="2600" b="0" i="0" u="sng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Jinja2</a:t>
            </a:r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 templates</a:t>
            </a:r>
          </a:p>
          <a:p>
            <a:pPr lvl="2"/>
            <a:r>
              <a:rPr lang="en-US" sz="23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Was previously</a:t>
            </a:r>
            <a:r>
              <a:rPr lang="en-US" sz="2300" b="0" i="0" baseline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 hand-written </a:t>
            </a:r>
            <a:r>
              <a:rPr lang="en-US" sz="23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JSON</a:t>
            </a:r>
          </a:p>
          <a:p>
            <a:pPr lvl="1"/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Jobs are run asynchronously, without polling,</a:t>
            </a:r>
          </a:p>
          <a:p>
            <a:pPr lvl="1"/>
            <a:r>
              <a:rPr lang="en-US" sz="2600" b="0" i="0" u="sng" dirty="0" err="1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ZeroMQ</a:t>
            </a:r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 is used for communications.</a:t>
            </a:r>
          </a:p>
          <a:p>
            <a:pPr lvl="1"/>
            <a:r>
              <a:rPr lang="en-US" sz="2600" b="0" i="0" u="sng" dirty="0" err="1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ReactOBus</a:t>
            </a:r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 is used to run jobs from messages.</a:t>
            </a:r>
          </a:p>
          <a:p>
            <a:pPr lvl="1"/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Requires more explicit board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2693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regression tracking</a:t>
            </a:r>
          </a:p>
          <a:p>
            <a:pPr lvl="1"/>
            <a:r>
              <a:rPr lang="en-US" sz="2600" b="0" i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Thorsten Leemhuis reported at kernel summit issues and difficulties</a:t>
            </a:r>
            <a:r>
              <a:rPr lang="en-US" sz="2600" b="0" i="0" baseline="0" dirty="0" smtClean="0">
                <a:solidFill>
                  <a:srgbClr val="000000"/>
                </a:solidFill>
                <a:effectLst/>
                <a:latin typeface="+mn-lt"/>
                <a:ea typeface="+mn-ea"/>
              </a:rPr>
              <a:t> doing regression tracking</a:t>
            </a:r>
          </a:p>
          <a:p>
            <a:pPr lvl="2"/>
            <a:r>
              <a:rPr lang="en-US" dirty="0" smtClean="0"/>
              <a:t>Kernel</a:t>
            </a:r>
            <a:r>
              <a:rPr lang="en-US" baseline="0" dirty="0" smtClean="0"/>
              <a:t>  developers don’t like Bugzilla</a:t>
            </a:r>
          </a:p>
          <a:p>
            <a:pPr lvl="2"/>
            <a:r>
              <a:rPr lang="en-US" baseline="0" dirty="0" smtClean="0"/>
              <a:t>Not enough people doing this work (no community effect)</a:t>
            </a:r>
          </a:p>
          <a:p>
            <a:pPr lvl="2"/>
            <a:r>
              <a:rPr lang="en-US" dirty="0" smtClean="0"/>
              <a:t>Errors on specific hardware are hard to reproduce</a:t>
            </a:r>
          </a:p>
          <a:p>
            <a:pPr lvl="2"/>
            <a:r>
              <a:rPr lang="en-US" dirty="0" smtClean="0"/>
              <a:t>Would be good to identify sub-systems with more regressions and target those for more testing</a:t>
            </a:r>
          </a:p>
          <a:p>
            <a:pPr lvl="1"/>
            <a:r>
              <a:rPr lang="en-US" dirty="0"/>
              <a:t>See https://lwn.net/Articles/737666</a:t>
            </a:r>
            <a:r>
              <a:rPr lang="en-US" dirty="0" smtClean="0"/>
              <a:t>/ and https://lwn.net/Articles/738216/</a:t>
            </a:r>
          </a:p>
          <a:p>
            <a:r>
              <a:rPr lang="en-US" dirty="0" smtClean="0"/>
              <a:t>Plumbers sessions on testing</a:t>
            </a:r>
          </a:p>
          <a:p>
            <a:pPr lvl="1"/>
            <a:r>
              <a:rPr lang="en-US" dirty="0" smtClean="0"/>
              <a:t>See https</a:t>
            </a:r>
            <a:r>
              <a:rPr lang="en-US" dirty="0"/>
              <a:t>://lwn.net/Articles/734016</a:t>
            </a:r>
            <a:r>
              <a:rPr lang="en-US" dirty="0" smtClean="0"/>
              <a:t>/</a:t>
            </a:r>
            <a:r>
              <a:rPr lang="en-US" dirty="0"/>
              <a:t> and https://lwn.net/Articles/735034/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Toolchains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LLVM </a:t>
            </a:r>
            <a:r>
              <a:rPr lang="en-US" dirty="0"/>
              <a:t>4.0.0 is </a:t>
            </a:r>
            <a:r>
              <a:rPr lang="en-US" dirty="0" smtClean="0"/>
              <a:t>released</a:t>
            </a:r>
          </a:p>
          <a:p>
            <a:pPr lvl="1"/>
            <a:r>
              <a:rPr lang="en-US" dirty="0" smtClean="0"/>
              <a:t>Some code size improvements from optimizations (</a:t>
            </a:r>
            <a:r>
              <a:rPr lang="en-US" dirty="0" err="1" smtClean="0"/>
              <a:t>GVNHoist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Experimental support for LLVM </a:t>
            </a:r>
            <a:r>
              <a:rPr lang="en-US" dirty="0" err="1" smtClean="0"/>
              <a:t>coroutines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https://lwn.net/Articles/716979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ELC 2017 -</a:t>
            </a:r>
            <a:r>
              <a:rPr lang="en-US" baseline="0" dirty="0" smtClean="0"/>
              <a:t> </a:t>
            </a:r>
            <a:r>
              <a:rPr lang="en-US" i="1" dirty="0"/>
              <a:t>GCC/Clang Optimizations for Embedded </a:t>
            </a:r>
            <a:r>
              <a:rPr lang="en-US" i="1" dirty="0" smtClean="0"/>
              <a:t>Linux </a:t>
            </a:r>
            <a:r>
              <a:rPr lang="en-US" dirty="0" smtClean="0"/>
              <a:t>– by </a:t>
            </a:r>
            <a:r>
              <a:rPr lang="en-US" dirty="0" err="1" smtClean="0"/>
              <a:t>Khem</a:t>
            </a:r>
            <a:r>
              <a:rPr lang="en-US" dirty="0" smtClean="0"/>
              <a:t> Raj</a:t>
            </a:r>
          </a:p>
          <a:p>
            <a:pPr lvl="1"/>
            <a:r>
              <a:rPr lang="en-US" dirty="0" smtClean="0"/>
              <a:t>Plumbers 2017 </a:t>
            </a:r>
            <a:r>
              <a:rPr lang="en-US" i="1" dirty="0" smtClean="0"/>
              <a:t>Building the kernel with Clang </a:t>
            </a:r>
            <a:r>
              <a:rPr lang="en-US" dirty="0" smtClean="0"/>
              <a:t>– by Nick </a:t>
            </a:r>
            <a:r>
              <a:rPr lang="en-US" dirty="0" err="1" smtClean="0"/>
              <a:t>Desaulniers</a:t>
            </a:r>
            <a:endParaRPr lang="en-US" dirty="0" smtClean="0"/>
          </a:p>
          <a:p>
            <a:pPr lvl="2"/>
            <a:r>
              <a:rPr lang="en-US" dirty="0"/>
              <a:t>https://lwn.net/Articles/734071/</a:t>
            </a:r>
            <a:endParaRPr lang="en-US" dirty="0" smtClean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382000" cy="4757738"/>
          </a:xfrm>
        </p:spPr>
        <p:txBody>
          <a:bodyPr>
            <a:normAutofit/>
          </a:bodyPr>
          <a:lstStyle/>
          <a:p>
            <a:r>
              <a:rPr lang="en-US" dirty="0" smtClean="0"/>
              <a:t>More perf tools (both in 4.10):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 </a:t>
            </a:r>
            <a:r>
              <a:rPr lang="en-US" dirty="0" err="1"/>
              <a:t>sched</a:t>
            </a:r>
            <a:r>
              <a:rPr lang="en-US" dirty="0"/>
              <a:t> </a:t>
            </a:r>
            <a:r>
              <a:rPr lang="en-US" dirty="0" err="1" smtClean="0"/>
              <a:t>timehist</a:t>
            </a:r>
            <a:endParaRPr lang="en-US" dirty="0" smtClean="0"/>
          </a:p>
          <a:p>
            <a:pPr lvl="2"/>
            <a:r>
              <a:rPr lang="en-US" dirty="0" smtClean="0"/>
              <a:t>Analysis of scheduling events</a:t>
            </a:r>
          </a:p>
          <a:p>
            <a:pPr lvl="1"/>
            <a:r>
              <a:rPr lang="en-US" dirty="0" smtClean="0"/>
              <a:t>perf c2c</a:t>
            </a:r>
          </a:p>
          <a:p>
            <a:pPr lvl="2"/>
            <a:r>
              <a:rPr lang="en-US" dirty="0" err="1" smtClean="0"/>
              <a:t>Cacheline</a:t>
            </a:r>
            <a:r>
              <a:rPr lang="en-US" dirty="0" smtClean="0"/>
              <a:t> contention analysis</a:t>
            </a:r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/>
              <a:t>ELC 2017 </a:t>
            </a:r>
            <a:r>
              <a:rPr lang="en-US" i="1" dirty="0"/>
              <a:t>Dynamic Tracing Tools on ARM/AArch64 Platform</a:t>
            </a:r>
            <a:r>
              <a:rPr lang="en-US" i="1" dirty="0" smtClean="0"/>
              <a:t>: Updates </a:t>
            </a:r>
            <a:r>
              <a:rPr lang="en-US" i="1" dirty="0"/>
              <a:t>and </a:t>
            </a:r>
            <a:r>
              <a:rPr lang="en-US" i="1" dirty="0" smtClean="0"/>
              <a:t>Challenges  - </a:t>
            </a:r>
            <a:r>
              <a:rPr lang="en-US" dirty="0" smtClean="0"/>
              <a:t>by Hiroyuki Ishii</a:t>
            </a:r>
          </a:p>
          <a:p>
            <a:pPr lvl="2"/>
            <a:r>
              <a:rPr lang="en-US" dirty="0" smtClean="0"/>
              <a:t>Great overview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Printk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Year 2038 work</a:t>
            </a:r>
          </a:p>
          <a:p>
            <a:r>
              <a:rPr lang="en-US" dirty="0" smtClean="0"/>
              <a:t>Linus issues with </a:t>
            </a:r>
            <a:r>
              <a:rPr lang="en-US" dirty="0" err="1" smtClean="0"/>
              <a:t>Kconfig</a:t>
            </a:r>
            <a:endParaRPr lang="en-US" dirty="0" smtClean="0"/>
          </a:p>
          <a:p>
            <a:r>
              <a:rPr lang="en-US" dirty="0" smtClean="0"/>
              <a:t>AGL making inroads</a:t>
            </a:r>
          </a:p>
          <a:p>
            <a:r>
              <a:rPr lang="en-US" dirty="0" smtClean="0"/>
              <a:t>Android mainlining</a:t>
            </a:r>
            <a:r>
              <a:rPr lang="en-US" baseline="0" dirty="0" smtClean="0"/>
              <a:t> status</a:t>
            </a:r>
          </a:p>
          <a:p>
            <a:r>
              <a:rPr lang="en-US" baseline="0" dirty="0" smtClean="0"/>
              <a:t>Linux in Supercomputers</a:t>
            </a:r>
          </a:p>
          <a:p>
            <a:r>
              <a:rPr lang="en-US" dirty="0" err="1" smtClean="0"/>
              <a:t>FreeRTOS</a:t>
            </a:r>
            <a:r>
              <a:rPr lang="en-US" dirty="0" smtClean="0"/>
              <a:t> switched to MIT license</a:t>
            </a:r>
          </a:p>
        </p:txBody>
      </p:sp>
    </p:spTree>
    <p:extLst>
      <p:ext uri="{BB962C8B-B14F-4D97-AF65-F5344CB8AC3E}">
        <p14:creationId xmlns:p14="http://schemas.microsoft.com/office/powerpoint/2010/main" val="6981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Printk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7577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Discussion </a:t>
            </a:r>
            <a:r>
              <a:rPr lang="en-US" dirty="0"/>
              <a:t>on kernel summit mailing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Lots of issues with </a:t>
            </a:r>
            <a:r>
              <a:rPr lang="en-US" dirty="0" err="1" smtClean="0"/>
              <a:t>printk</a:t>
            </a:r>
            <a:endParaRPr lang="en-US" dirty="0"/>
          </a:p>
          <a:p>
            <a:pPr lvl="2"/>
            <a:r>
              <a:rPr lang="en-US" dirty="0" smtClean="0"/>
              <a:t>It’s not per-CPU, console lock held too long, it has complicated code paths, and lots more</a:t>
            </a:r>
          </a:p>
          <a:p>
            <a:pPr lvl="1"/>
            <a:r>
              <a:rPr lang="en-US" dirty="0"/>
              <a:t>See </a:t>
            </a:r>
            <a:r>
              <a:rPr lang="en-US" dirty="0" smtClean="0"/>
              <a:t>thread start at:</a:t>
            </a:r>
          </a:p>
          <a:p>
            <a:pPr lvl="2"/>
            <a:r>
              <a:rPr lang="en-US" dirty="0" smtClean="0"/>
              <a:t>https</a:t>
            </a:r>
            <a:r>
              <a:rPr lang="en-US" dirty="0"/>
              <a:t>://lists.linuxfoundation.org/pipermail/ksummit-discuss/2017-June/004358.html</a:t>
            </a:r>
            <a:endParaRPr lang="en-US" dirty="0" smtClean="0"/>
          </a:p>
          <a:p>
            <a:r>
              <a:rPr lang="en-US" dirty="0" smtClean="0"/>
              <a:t>Recent discussions about KERN_CONT</a:t>
            </a:r>
          </a:p>
          <a:p>
            <a:pPr lvl="1"/>
            <a:r>
              <a:rPr lang="en-US" dirty="0" smtClean="0"/>
              <a:t>KERN_CONT is unreliable for SMP kernels</a:t>
            </a:r>
            <a:endParaRPr lang="en-US" dirty="0"/>
          </a:p>
          <a:p>
            <a:pPr lvl="1"/>
            <a:r>
              <a:rPr lang="en-US" dirty="0" smtClean="0"/>
              <a:t>Latest </a:t>
            </a:r>
            <a:r>
              <a:rPr lang="en-US" dirty="0" err="1" smtClean="0"/>
              <a:t>kernelput</a:t>
            </a:r>
            <a:r>
              <a:rPr lang="en-US" dirty="0" smtClean="0"/>
              <a:t> ‘\n’ between lines that don’t have KERN_CONT</a:t>
            </a:r>
            <a:endParaRPr lang="en-US" dirty="0"/>
          </a:p>
          <a:p>
            <a:pPr lvl="1"/>
            <a:r>
              <a:rPr lang="en-US" dirty="0"/>
              <a:t>Eventual removal of KERN_CONT</a:t>
            </a:r>
          </a:p>
          <a:p>
            <a:pPr lvl="2"/>
            <a:r>
              <a:rPr lang="en-US" dirty="0"/>
              <a:t>Maybe use of </a:t>
            </a:r>
            <a:r>
              <a:rPr lang="en-US" dirty="0" err="1"/>
              <a:t>seq_buf</a:t>
            </a:r>
            <a:r>
              <a:rPr lang="en-US" dirty="0"/>
              <a:t> for outputting serialized date atomically</a:t>
            </a:r>
          </a:p>
          <a:p>
            <a:pPr lvl="1"/>
            <a:r>
              <a:rPr lang="en-US" dirty="0"/>
              <a:t>https://lwn.net/Articles/732420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Year 2038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263"/>
            <a:ext cx="8532813" cy="4381500"/>
          </a:xfrm>
        </p:spPr>
        <p:txBody>
          <a:bodyPr/>
          <a:lstStyle/>
          <a:p>
            <a:r>
              <a:rPr lang="en-US" dirty="0" smtClean="0"/>
              <a:t>3 areas of work</a:t>
            </a:r>
          </a:p>
          <a:p>
            <a:pPr lvl="1"/>
            <a:r>
              <a:rPr lang="en-US" dirty="0" smtClean="0"/>
              <a:t>Converting all 32-bit timestamps to 64-bit in the kernel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New </a:t>
            </a:r>
            <a:r>
              <a:rPr lang="en-US" dirty="0" err="1" smtClean="0"/>
              <a:t>statx</a:t>
            </a:r>
            <a:r>
              <a:rPr lang="en-US" dirty="0" smtClean="0"/>
              <a:t>() system call</a:t>
            </a:r>
          </a:p>
          <a:p>
            <a:pPr lvl="2"/>
            <a:r>
              <a:rPr lang="en-US" dirty="0" smtClean="0"/>
              <a:t>Many patches are in-progress (</a:t>
            </a:r>
            <a:r>
              <a:rPr lang="en-US" dirty="0" err="1" smtClean="0"/>
              <a:t>vfs</a:t>
            </a:r>
            <a:r>
              <a:rPr lang="en-US" dirty="0" smtClean="0"/>
              <a:t> layer, v4l, device-mapper, input subsystem)</a:t>
            </a:r>
          </a:p>
          <a:p>
            <a:pPr lvl="1"/>
            <a:r>
              <a:rPr lang="en-US" dirty="0" smtClean="0"/>
              <a:t>C libraries</a:t>
            </a:r>
          </a:p>
          <a:p>
            <a:pPr lvl="2"/>
            <a:r>
              <a:rPr lang="en-US" dirty="0" smtClean="0"/>
              <a:t>Lots of work in </a:t>
            </a:r>
            <a:r>
              <a:rPr lang="en-US" dirty="0" err="1" smtClean="0"/>
              <a:t>glibc</a:t>
            </a:r>
            <a:r>
              <a:rPr lang="en-US" dirty="0" smtClean="0"/>
              <a:t> to make everything backwards compatible</a:t>
            </a:r>
          </a:p>
          <a:p>
            <a:pPr lvl="3"/>
            <a:r>
              <a:rPr lang="en-US" dirty="0" smtClean="0"/>
              <a:t>Even programs built with 32-bit timestamps should work</a:t>
            </a:r>
          </a:p>
          <a:p>
            <a:pPr lvl="1"/>
            <a:r>
              <a:rPr lang="en-US" dirty="0" smtClean="0"/>
              <a:t>Distribution builds – fixing up individual packages</a:t>
            </a:r>
            <a:endParaRPr lang="en-US" dirty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://lwn.net/Articles/717076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Linus issues with </a:t>
            </a:r>
            <a:r>
              <a:rPr lang="en-US" dirty="0" err="1" smtClean="0"/>
              <a:t>Kconfig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on kernel summit mailing list</a:t>
            </a:r>
          </a:p>
          <a:p>
            <a:pPr lvl="1"/>
            <a:r>
              <a:rPr lang="en-US" dirty="0" err="1" smtClean="0"/>
              <a:t>Kconfig</a:t>
            </a:r>
            <a:r>
              <a:rPr lang="en-US" dirty="0" smtClean="0"/>
              <a:t> is too hard for end users</a:t>
            </a:r>
          </a:p>
          <a:p>
            <a:pPr lvl="1"/>
            <a:r>
              <a:rPr lang="en-US" dirty="0" smtClean="0"/>
              <a:t>What can be done?</a:t>
            </a:r>
          </a:p>
          <a:p>
            <a:pPr lvl="1"/>
            <a:r>
              <a:rPr lang="en-US" dirty="0" smtClean="0"/>
              <a:t>Linus’ complaint: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lists.linuxfoundation.org/pipermail/ksummit-discuss/2017-June/004504.html</a:t>
            </a:r>
            <a:endParaRPr lang="en-US" dirty="0" smtClean="0"/>
          </a:p>
          <a:p>
            <a:r>
              <a:rPr lang="en-US" dirty="0" smtClean="0"/>
              <a:t>Ideas: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fragments</a:t>
            </a:r>
          </a:p>
          <a:p>
            <a:pPr lvl="1"/>
            <a:r>
              <a:rPr lang="en-US" dirty="0" smtClean="0"/>
              <a:t>Higher level options</a:t>
            </a:r>
            <a:endParaRPr lang="en-US" dirty="0"/>
          </a:p>
          <a:p>
            <a:pPr lvl="1"/>
            <a:r>
              <a:rPr lang="en-US" dirty="0" smtClean="0"/>
              <a:t>Better dependencies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rom distro feature to kernel </a:t>
            </a:r>
            <a:r>
              <a:rPr lang="en-US" dirty="0" err="1" smtClean="0"/>
              <a:t>config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/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7234653A-08CD-401D-9577-35487C93F7D1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car in US with </a:t>
            </a:r>
            <a:r>
              <a:rPr lang="en-US" dirty="0" err="1" smtClean="0"/>
              <a:t>Entune</a:t>
            </a:r>
            <a:r>
              <a:rPr lang="en-US" dirty="0" smtClean="0"/>
              <a:t> (AGL-based infotainment OS) will be 2018 Toyota Camry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nnounced </a:t>
            </a:r>
            <a:r>
              <a:rPr lang="en-US" dirty="0"/>
              <a:t>at Open Source Summit </a:t>
            </a:r>
            <a:r>
              <a:rPr lang="en-US" dirty="0" smtClean="0"/>
              <a:t>Japan by Toyota</a:t>
            </a:r>
          </a:p>
          <a:p>
            <a:r>
              <a:rPr lang="en-US" dirty="0" smtClean="0"/>
              <a:t>Mazda and Toyota collaborating on </a:t>
            </a:r>
            <a:r>
              <a:rPr lang="en-US" dirty="0" err="1" smtClean="0"/>
              <a:t>Entune</a:t>
            </a:r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://www.theregister.co.uk/2017/08/29/mazda_toyota_linux_entune_car_infotainment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400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mainline</a:t>
            </a:r>
            <a:r>
              <a:rPr lang="en-US" baseline="0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Android </a:t>
            </a:r>
            <a:r>
              <a:rPr lang="en-US" dirty="0" err="1" smtClean="0"/>
              <a:t>SoC</a:t>
            </a:r>
            <a:r>
              <a:rPr lang="en-US" dirty="0" smtClean="0"/>
              <a:t> support still out-of-tree</a:t>
            </a:r>
          </a:p>
          <a:p>
            <a:pPr lvl="1"/>
            <a:r>
              <a:rPr lang="en-US" dirty="0" smtClean="0"/>
              <a:t>Vendors are starting to mainline things, but it will take time (many years)</a:t>
            </a:r>
          </a:p>
          <a:p>
            <a:pPr lvl="1"/>
            <a:r>
              <a:rPr lang="en-US" dirty="0" smtClean="0"/>
              <a:t>Android kernels for shipping devices are likely to remain 2-years behind mainline</a:t>
            </a:r>
          </a:p>
          <a:p>
            <a:pPr lvl="2"/>
            <a:r>
              <a:rPr lang="en-US" dirty="0" smtClean="0"/>
              <a:t>LTS support expires at 2 years</a:t>
            </a:r>
          </a:p>
          <a:p>
            <a:pPr lvl="2"/>
            <a:r>
              <a:rPr lang="en-US" dirty="0" smtClean="0"/>
              <a:t>Greg will maintain some LTS kernels for 6 years, but stop if vendors don’t use it</a:t>
            </a:r>
          </a:p>
          <a:p>
            <a:pPr lvl="1"/>
            <a:r>
              <a:rPr lang="en-US" dirty="0" smtClean="0"/>
              <a:t>There is interest in improving LTP</a:t>
            </a:r>
          </a:p>
          <a:p>
            <a:pPr lvl="2"/>
            <a:r>
              <a:rPr lang="en-US" dirty="0" smtClean="0"/>
              <a:t>But mainline on Android devices would be better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https://lwn.net/Articles/738225/</a:t>
            </a:r>
            <a:r>
              <a:rPr lang="en-US" dirty="0" smtClean="0"/>
              <a:t> for</a:t>
            </a:r>
            <a:r>
              <a:rPr lang="en-US" baseline="0" dirty="0" smtClean="0"/>
              <a:t> report by Greg Kroah-Hartman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2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in 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now runs 100% of the top 500 supercomputers</a:t>
            </a:r>
          </a:p>
          <a:p>
            <a:pPr lvl="1"/>
            <a:r>
              <a:rPr lang="en-US" dirty="0" smtClean="0"/>
              <a:t>As of November, 2017</a:t>
            </a:r>
          </a:p>
          <a:p>
            <a:pPr lvl="1"/>
            <a:r>
              <a:rPr lang="en-US" dirty="0" smtClean="0"/>
              <a:t>Was 99.6% (498 out of 500) in June 2017</a:t>
            </a:r>
          </a:p>
          <a:p>
            <a:pPr lvl="1"/>
            <a:r>
              <a:rPr lang="en-US" dirty="0" smtClean="0"/>
              <a:t>Most powerful machine, China’s “Sunway </a:t>
            </a:r>
            <a:r>
              <a:rPr lang="en-US" dirty="0" err="1" smtClean="0"/>
              <a:t>TaihuLight</a:t>
            </a:r>
            <a:r>
              <a:rPr lang="en-US" dirty="0" smtClean="0"/>
              <a:t>” uses 650,000 processors!</a:t>
            </a:r>
          </a:p>
          <a:p>
            <a:pPr lvl="1"/>
            <a:r>
              <a:rPr lang="en-US" dirty="0"/>
              <a:t>See http://www.omgubuntu.co.uk/2017/11/linux-now-powers-100-worlds-top-500-supercomputers</a:t>
            </a:r>
          </a:p>
        </p:txBody>
      </p:sp>
    </p:spTree>
    <p:extLst>
      <p:ext uri="{BB962C8B-B14F-4D97-AF65-F5344CB8AC3E}">
        <p14:creationId xmlns:p14="http://schemas.microsoft.com/office/powerpoint/2010/main" val="19752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license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switch to MIT license</a:t>
            </a:r>
          </a:p>
          <a:p>
            <a:pPr lvl="1"/>
            <a:r>
              <a:rPr lang="en-US" dirty="0" smtClean="0"/>
              <a:t>Richard Barry started working for Amazon last year</a:t>
            </a:r>
          </a:p>
          <a:p>
            <a:pPr lvl="1"/>
            <a:r>
              <a:rPr lang="en-US" dirty="0" smtClean="0"/>
              <a:t>Amazon released </a:t>
            </a:r>
            <a:r>
              <a:rPr lang="en-US" dirty="0" err="1" smtClean="0"/>
              <a:t>FreeRTOS</a:t>
            </a:r>
            <a:r>
              <a:rPr lang="en-US" dirty="0" smtClean="0"/>
              <a:t> version10 with MIT license</a:t>
            </a:r>
          </a:p>
          <a:p>
            <a:pPr lvl="2"/>
            <a:r>
              <a:rPr lang="en-US" dirty="0" smtClean="0"/>
              <a:t>Removed GPL v2 (with extra clauses)</a:t>
            </a:r>
          </a:p>
          <a:p>
            <a:pPr lvl="2"/>
            <a:r>
              <a:rPr lang="en-US" dirty="0" smtClean="0"/>
              <a:t>Added branding “fair use” clause to MIT</a:t>
            </a:r>
          </a:p>
          <a:p>
            <a:pPr lvl="1"/>
            <a:r>
              <a:rPr lang="en-US" dirty="0" smtClean="0"/>
              <a:t>Is a pretty big deal, IMHO</a:t>
            </a:r>
          </a:p>
          <a:p>
            <a:pPr lvl="1"/>
            <a:r>
              <a:rPr lang="en-US" dirty="0"/>
              <a:t>See https://lwn.net/Articles/740372</a:t>
            </a:r>
          </a:p>
        </p:txBody>
      </p:sp>
    </p:spTree>
    <p:extLst>
      <p:ext uri="{BB962C8B-B14F-4D97-AF65-F5344CB8AC3E}">
        <p14:creationId xmlns:p14="http://schemas.microsoft.com/office/powerpoint/2010/main" val="10970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7491F91-A308-40C7-831B-B1F11DB63AC2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44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Projects and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Shared Embedded Distribution</a:t>
            </a:r>
          </a:p>
          <a:p>
            <a:pPr lvl="0"/>
            <a:r>
              <a:rPr lang="en-US" dirty="0" smtClean="0"/>
              <a:t>LTSI</a:t>
            </a:r>
          </a:p>
          <a:p>
            <a:pPr lvl="0"/>
            <a:r>
              <a:rPr lang="en-US" dirty="0" smtClean="0"/>
              <a:t>Fuego</a:t>
            </a:r>
          </a:p>
          <a:p>
            <a:pPr lvl="0"/>
            <a:r>
              <a:rPr lang="en-US" dirty="0" err="1" smtClean="0"/>
              <a:t>eLinux</a:t>
            </a:r>
            <a:r>
              <a:rPr lang="en-US" dirty="0" smtClean="0"/>
              <a:t> wiki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45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Shared Embedded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Create an industry-supported distribution of embedded Linux</a:t>
            </a:r>
          </a:p>
          <a:p>
            <a:pPr lvl="2"/>
            <a:r>
              <a:rPr lang="en-US" dirty="0" smtClean="0"/>
              <a:t>Main goal is very long term support (15 years)</a:t>
            </a:r>
          </a:p>
          <a:p>
            <a:pPr lvl="0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Working on building </a:t>
            </a:r>
            <a:r>
              <a:rPr lang="en-US" dirty="0" err="1" smtClean="0"/>
              <a:t>Debian</a:t>
            </a:r>
            <a:r>
              <a:rPr lang="en-US" dirty="0" smtClean="0"/>
              <a:t> with </a:t>
            </a:r>
            <a:r>
              <a:rPr lang="en-US" dirty="0" err="1" smtClean="0"/>
              <a:t>Yocto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3 projects - meta-</a:t>
            </a:r>
            <a:r>
              <a:rPr lang="en-US" dirty="0" err="1" smtClean="0"/>
              <a:t>debian</a:t>
            </a:r>
            <a:r>
              <a:rPr lang="en-US" dirty="0" smtClean="0"/>
              <a:t>, </a:t>
            </a:r>
            <a:r>
              <a:rPr lang="en-US" dirty="0" err="1" smtClean="0"/>
              <a:t>isar</a:t>
            </a:r>
            <a:r>
              <a:rPr lang="en-US" dirty="0" smtClean="0"/>
              <a:t> and </a:t>
            </a:r>
            <a:r>
              <a:rPr lang="en-US" dirty="0" err="1" smtClean="0"/>
              <a:t>elbe</a:t>
            </a:r>
            <a:r>
              <a:rPr lang="en-US" dirty="0" smtClean="0"/>
              <a:t> wish to collaborate and combine their </a:t>
            </a:r>
            <a:r>
              <a:rPr lang="en-US" dirty="0" err="1" smtClean="0"/>
              <a:t>yocto</a:t>
            </a:r>
            <a:r>
              <a:rPr lang="en-US" dirty="0" smtClean="0"/>
              <a:t> recipes into a single layer.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smtClean="0"/>
              <a:t>Continued integration </a:t>
            </a:r>
            <a:r>
              <a:rPr lang="en-US" dirty="0" smtClean="0"/>
              <a:t>of </a:t>
            </a:r>
            <a:r>
              <a:rPr lang="en-US" dirty="0" err="1" smtClean="0"/>
              <a:t>Debian</a:t>
            </a:r>
            <a:r>
              <a:rPr lang="en-US" dirty="0" smtClean="0"/>
              <a:t>-based build and packaging systems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3A0BE7-1CBE-4D91-9DC7-855CAEFAADDF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Support Initiative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LTSI 4.9 is</a:t>
            </a:r>
            <a:r>
              <a:rPr lang="en-US" baseline="0" dirty="0" smtClean="0"/>
              <a:t> current</a:t>
            </a:r>
            <a:r>
              <a:rPr lang="en-US" dirty="0" smtClean="0"/>
              <a:t> LTSI kernel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Work is in progress on next release 4.14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Most of industry is using LTS or LTSI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Using upstream-first policy for patches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Security fixes are very important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Presentation: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ELCE 2017 </a:t>
            </a:r>
            <a:r>
              <a:rPr lang="en-US" i="1" dirty="0" smtClean="0"/>
              <a:t>Using </a:t>
            </a:r>
            <a:r>
              <a:rPr lang="en-US" i="1" dirty="0"/>
              <a:t>Long Term Stable Kernel for the Embedded </a:t>
            </a:r>
            <a:r>
              <a:rPr lang="en-US" i="1" dirty="0" smtClean="0"/>
              <a:t>Products –</a:t>
            </a:r>
            <a:r>
              <a:rPr lang="en-US" dirty="0" smtClean="0"/>
              <a:t> </a:t>
            </a:r>
            <a:r>
              <a:rPr lang="en-US" dirty="0"/>
              <a:t>by Tsugikazu </a:t>
            </a:r>
            <a:r>
              <a:rPr lang="en-US" dirty="0" smtClean="0"/>
              <a:t>Shibata</a:t>
            </a:r>
            <a:endParaRPr lang="en-US" i="1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93F8251F-D019-486D-BB2A-FF17602876DA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47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Fuego - Linux Test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lots of issues</a:t>
            </a:r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Japan Jamboree 63: </a:t>
            </a:r>
            <a:r>
              <a:rPr lang="en-US" i="1" dirty="0" smtClean="0"/>
              <a:t>Fuego Status and Roadmap December 2017</a:t>
            </a:r>
            <a:r>
              <a:rPr lang="en-US" dirty="0" smtClean="0"/>
              <a:t> – by Tim Bird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48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0896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50"/>
              </a:spcBef>
              <a:buClr>
                <a:srgbClr val="3333CC"/>
              </a:buClr>
              <a:buSzPct val="125000"/>
              <a:buFont typeface="Arial" charset="0"/>
              <a:buChar char="•"/>
            </a:pPr>
            <a:endParaRPr lang="en-US" sz="2600">
              <a:solidFill>
                <a:srgbClr val="000000"/>
              </a:solidFill>
            </a:endParaRPr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eLinux</a:t>
            </a:r>
            <a:r>
              <a:rPr lang="en-US" dirty="0" smtClean="0"/>
              <a:t> wiki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>
                <a:hlinkClick r:id="rId3"/>
              </a:rPr>
              <a:t>http://elinux.org</a:t>
            </a:r>
            <a:endParaRPr lang="en-GB" dirty="0" smtClean="0"/>
          </a:p>
          <a:p>
            <a:pPr lvl="1">
              <a:buFont typeface="Arial" charset="0"/>
              <a:buChar char="•"/>
            </a:pPr>
            <a:r>
              <a:rPr lang="en-GB" dirty="0" smtClean="0"/>
              <a:t>Web site dedicated to information for embedded Linux developers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wikipedia</a:t>
            </a:r>
            <a:r>
              <a:rPr lang="en-GB" dirty="0" smtClean="0"/>
              <a:t> of embedded </a:t>
            </a:r>
            <a:r>
              <a:rPr lang="en-GB" dirty="0" err="1" smtClean="0"/>
              <a:t>linux</a:t>
            </a:r>
            <a:r>
              <a:rPr lang="en-GB" dirty="0" smtClean="0"/>
              <a:t>!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Hundreds of pages covering numerous topic areas: </a:t>
            </a:r>
            <a:r>
              <a:rPr lang="en-GB" dirty="0" err="1" smtClean="0"/>
              <a:t>bootup</a:t>
            </a:r>
            <a:r>
              <a:rPr lang="en-GB" dirty="0" smtClean="0"/>
              <a:t> time, </a:t>
            </a:r>
            <a:r>
              <a:rPr lang="en-GB" dirty="0" err="1" smtClean="0"/>
              <a:t>realtime</a:t>
            </a:r>
            <a:r>
              <a:rPr lang="en-GB" dirty="0" smtClean="0"/>
              <a:t>, security, power management, flash filesystem, toolchain, editors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Slides and Videos for 12 years of ELC!!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Please use and add to site</a:t>
            </a:r>
          </a:p>
        </p:txBody>
      </p:sp>
      <p:sp>
        <p:nvSpPr>
          <p:cNvPr id="491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27360901-7382-49C9-A52A-D300087EC002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49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Versions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199" y="1719263"/>
            <a:ext cx="8532813" cy="4381500"/>
          </a:xfrm>
        </p:spPr>
        <p:txBody>
          <a:bodyPr/>
          <a:lstStyle/>
          <a:p>
            <a:r>
              <a:rPr lang="en-US" dirty="0" smtClean="0"/>
              <a:t>Linux v4.9   </a:t>
            </a:r>
            <a:r>
              <a:rPr lang="en-US" dirty="0"/>
              <a:t>–  </a:t>
            </a:r>
            <a:r>
              <a:rPr lang="en-US" dirty="0" smtClean="0"/>
              <a:t>11 Dec </a:t>
            </a:r>
            <a:r>
              <a:rPr lang="en-US" dirty="0"/>
              <a:t>2016    </a:t>
            </a:r>
            <a:r>
              <a:rPr lang="en-US" dirty="0" smtClean="0"/>
              <a:t>– </a:t>
            </a:r>
            <a:r>
              <a:rPr lang="en-US" dirty="0"/>
              <a:t>70 </a:t>
            </a:r>
            <a:r>
              <a:rPr lang="en-US" dirty="0" smtClean="0"/>
              <a:t>days</a:t>
            </a:r>
          </a:p>
          <a:p>
            <a:r>
              <a:rPr lang="en-US" dirty="0"/>
              <a:t>Linux </a:t>
            </a:r>
            <a:r>
              <a:rPr lang="en-US" dirty="0" smtClean="0"/>
              <a:t>v4.10 –  19 Feb 2017    – </a:t>
            </a:r>
            <a:r>
              <a:rPr lang="en-US" dirty="0"/>
              <a:t>70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Linux v4.11 </a:t>
            </a:r>
            <a:r>
              <a:rPr lang="en-US" dirty="0"/>
              <a:t>–  </a:t>
            </a:r>
            <a:r>
              <a:rPr lang="en-US" dirty="0" smtClean="0"/>
              <a:t>30 Apr 2017     – </a:t>
            </a:r>
            <a:r>
              <a:rPr lang="en-US" dirty="0"/>
              <a:t>70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Linux </a:t>
            </a:r>
            <a:r>
              <a:rPr lang="en-US" dirty="0"/>
              <a:t>v4.12 </a:t>
            </a:r>
            <a:r>
              <a:rPr lang="en-US" dirty="0" smtClean="0"/>
              <a:t>–    2 Jul 2017      – 63 days</a:t>
            </a:r>
          </a:p>
          <a:p>
            <a:r>
              <a:rPr lang="en-US" dirty="0"/>
              <a:t>Linux v4.13 </a:t>
            </a:r>
            <a:r>
              <a:rPr lang="en-US" dirty="0" smtClean="0"/>
              <a:t>–    3 Sep 2017    – 63 days</a:t>
            </a:r>
          </a:p>
          <a:p>
            <a:r>
              <a:rPr lang="en-US" dirty="0" smtClean="0"/>
              <a:t>Linux </a:t>
            </a:r>
            <a:r>
              <a:rPr lang="en-US" dirty="0"/>
              <a:t>v4.14 </a:t>
            </a:r>
            <a:r>
              <a:rPr lang="en-US" dirty="0" smtClean="0"/>
              <a:t>–  12 Nov 2017    – 70 days</a:t>
            </a:r>
          </a:p>
          <a:p>
            <a:r>
              <a:rPr lang="en-US" dirty="0"/>
              <a:t>Linux </a:t>
            </a:r>
            <a:r>
              <a:rPr lang="en-US" dirty="0" smtClean="0"/>
              <a:t>v4.15-rc1</a:t>
            </a:r>
          </a:p>
          <a:p>
            <a:pPr lvl="1"/>
            <a:r>
              <a:rPr lang="en-US" dirty="0" smtClean="0"/>
              <a:t>4.15 – I predict: 21 Jan 2018 (70 days))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0D231BA-800F-4064-8766-BAF0FD4534BE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91985A61-C3BF-4E5E-969A-EA4861CED056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50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Linaro</a:t>
            </a:r>
            <a:r>
              <a:rPr lang="en-US" dirty="0" smtClean="0"/>
              <a:t> still doing lots of great work</a:t>
            </a:r>
          </a:p>
          <a:p>
            <a:pPr lvl="1"/>
            <a:r>
              <a:rPr lang="en-US" dirty="0" smtClean="0"/>
              <a:t>Lava v2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kernelci</a:t>
            </a:r>
            <a:endParaRPr lang="en-US" dirty="0" smtClean="0"/>
          </a:p>
          <a:p>
            <a:pPr lvl="1"/>
            <a:r>
              <a:rPr lang="en-US" dirty="0" smtClean="0"/>
              <a:t>Now promoting Zephyr</a:t>
            </a:r>
          </a:p>
          <a:p>
            <a:pPr lvl="1"/>
            <a:r>
              <a:rPr lang="en-US" dirty="0" err="1" smtClean="0"/>
              <a:t>Linaro</a:t>
            </a:r>
            <a:r>
              <a:rPr lang="en-US" dirty="0" smtClean="0"/>
              <a:t> Connect consistently has useful material</a:t>
            </a:r>
          </a:p>
          <a:p>
            <a:r>
              <a:rPr lang="en-US" dirty="0" smtClean="0"/>
              <a:t>Linux Foundation</a:t>
            </a:r>
          </a:p>
          <a:p>
            <a:pPr lvl="1"/>
            <a:r>
              <a:rPr lang="en-US" dirty="0" smtClean="0"/>
              <a:t>Continuing to grow</a:t>
            </a:r>
          </a:p>
          <a:p>
            <a:pPr lvl="2"/>
            <a:r>
              <a:rPr lang="en-US" dirty="0" smtClean="0"/>
              <a:t>First event in China sold out in 2 weeks</a:t>
            </a:r>
            <a:r>
              <a:rPr lang="en-US" dirty="0"/>
              <a:t> </a:t>
            </a:r>
            <a:r>
              <a:rPr lang="en-US" dirty="0" smtClean="0"/>
              <a:t>(1200 attendees)</a:t>
            </a:r>
          </a:p>
          <a:p>
            <a:pPr lvl="1"/>
            <a:r>
              <a:rPr lang="en-US" dirty="0" smtClean="0"/>
              <a:t>Over 100 conferences, 67 projects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just Linux</a:t>
            </a:r>
          </a:p>
          <a:p>
            <a:pPr lvl="1"/>
            <a:r>
              <a:rPr lang="en-US" dirty="0" smtClean="0"/>
              <a:t>More than 500 members</a:t>
            </a:r>
          </a:p>
        </p:txBody>
      </p:sp>
    </p:spTree>
    <p:extLst>
      <p:ext uri="{BB962C8B-B14F-4D97-AF65-F5344CB8AC3E}">
        <p14:creationId xmlns:p14="http://schemas.microsoft.com/office/powerpoint/2010/main" val="15503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ELC 2017</a:t>
            </a:r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elinux.org/ELC_2017_Presentations</a:t>
            </a:r>
            <a:endParaRPr lang="en-US" dirty="0" smtClean="0"/>
          </a:p>
          <a:p>
            <a:r>
              <a:rPr lang="en-US" dirty="0" smtClean="0"/>
              <a:t>Embedded Linux Conference Europe</a:t>
            </a:r>
          </a:p>
          <a:p>
            <a:pPr lvl="1"/>
            <a:r>
              <a:rPr lang="en-US" dirty="0" smtClean="0"/>
              <a:t>Lots of great sessions!</a:t>
            </a:r>
          </a:p>
          <a:p>
            <a:pPr lvl="1"/>
            <a:r>
              <a:rPr lang="en-US" dirty="0" smtClean="0"/>
              <a:t>See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elinux.org/ELC_Europe_2017_Presentations</a:t>
            </a:r>
            <a:endParaRPr lang="en-US" sz="2400" dirty="0" smtClean="0"/>
          </a:p>
          <a:p>
            <a:r>
              <a:rPr lang="en-US" dirty="0" smtClean="0"/>
              <a:t>Embedded Linux Conference 2018</a:t>
            </a:r>
          </a:p>
          <a:p>
            <a:pPr lvl="1"/>
            <a:r>
              <a:rPr lang="en-US" dirty="0" smtClean="0"/>
              <a:t>March 12-14, Portland, Oregon, USA</a:t>
            </a:r>
          </a:p>
          <a:p>
            <a:r>
              <a:rPr lang="en-US" dirty="0" smtClean="0"/>
              <a:t>Japan Jamborees</a:t>
            </a:r>
          </a:p>
          <a:p>
            <a:pPr lvl="1"/>
            <a:r>
              <a:rPr lang="en-US" dirty="0" smtClean="0"/>
              <a:t>Continuing</a:t>
            </a:r>
          </a:p>
          <a:p>
            <a:r>
              <a:rPr lang="en-US" dirty="0" smtClean="0"/>
              <a:t>Open Source Summit Japan</a:t>
            </a:r>
          </a:p>
          <a:p>
            <a:pPr lvl="1"/>
            <a:r>
              <a:rPr lang="en-US" dirty="0" smtClean="0"/>
              <a:t>June 20-22, Tokyo, Japan </a:t>
            </a:r>
          </a:p>
          <a:p>
            <a:r>
              <a:rPr lang="en-US" dirty="0" smtClean="0"/>
              <a:t>ELC </a:t>
            </a:r>
            <a:r>
              <a:rPr lang="en-US" smtClean="0"/>
              <a:t>Europe </a:t>
            </a:r>
            <a:r>
              <a:rPr lang="en-US" smtClean="0"/>
              <a:t>2018</a:t>
            </a:r>
            <a:endParaRPr lang="en-US" dirty="0" smtClean="0"/>
          </a:p>
          <a:p>
            <a:pPr lvl="1"/>
            <a:r>
              <a:rPr lang="en-US" dirty="0" smtClean="0"/>
              <a:t>October 22-24, Edinburgh, Scotland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SPDX adopted by Linux kernel</a:t>
            </a:r>
          </a:p>
          <a:p>
            <a:pPr lvl="1"/>
            <a:r>
              <a:rPr lang="en-US" dirty="0" smtClean="0"/>
              <a:t>Extensive review done of files without license identifiers</a:t>
            </a:r>
          </a:p>
          <a:p>
            <a:pPr lvl="1"/>
            <a:r>
              <a:rPr lang="en-US" dirty="0" smtClean="0"/>
              <a:t>Lots of files were tagged with SPDX license IDs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://lwn.net/Articles/739183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and kernel commit: ead751507</a:t>
            </a:r>
          </a:p>
          <a:p>
            <a:pPr lvl="2"/>
            <a:r>
              <a:rPr lang="en-US" dirty="0" smtClean="0"/>
              <a:t>applied in 4.14-rc7!</a:t>
            </a:r>
          </a:p>
          <a:p>
            <a:pPr lvl="2"/>
            <a:r>
              <a:rPr lang="en-US" dirty="0">
                <a:hlinkClick r:id="rId3"/>
              </a:rPr>
              <a:t>https://git.kernel.org/pub/scm/linux/kernel/git/torvalds/linux.git/commit/?</a:t>
            </a:r>
            <a:r>
              <a:rPr lang="en-US" dirty="0" smtClean="0">
                <a:hlinkClick r:id="rId3"/>
              </a:rPr>
              <a:t>id=ead751507de86d90fa250431e9990a8b881f713c</a:t>
            </a:r>
            <a:endParaRPr lang="en-US" dirty="0" smtClean="0"/>
          </a:p>
          <a:p>
            <a:pPr lvl="1"/>
            <a:r>
              <a:rPr lang="en-US" dirty="0" smtClean="0"/>
              <a:t>Some complaints about process used for patch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52600" y="1719263"/>
            <a:ext cx="6904038" cy="43815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Kernel Versions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Technology Areas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CE Workgroup Projects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Other Stuff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91985A61-C3BF-4E5E-969A-EA4861CED056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54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/>
              <a:t>LWN.net</a:t>
            </a:r>
          </a:p>
          <a:p>
            <a:pPr lvl="1">
              <a:buFont typeface="Arial" charset="0"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http://lwn.net/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If you are not subscribed, please do so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Kernel </a:t>
            </a:r>
            <a:r>
              <a:rPr lang="en-US" dirty="0" err="1" smtClean="0"/>
              <a:t>Newbies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GB" dirty="0" smtClean="0">
                <a:solidFill>
                  <a:schemeClr val="accent2"/>
                </a:solidFill>
              </a:rPr>
              <a:t>http://kernelnewbies.org/Linux_4.??</a:t>
            </a:r>
          </a:p>
          <a:p>
            <a:pPr>
              <a:buFont typeface="Arial" charset="0"/>
              <a:buChar char="•"/>
            </a:pPr>
            <a:r>
              <a:rPr lang="en-GB" dirty="0" err="1" smtClean="0"/>
              <a:t>eLinux</a:t>
            </a:r>
            <a:r>
              <a:rPr lang="en-GB" dirty="0" smtClean="0"/>
              <a:t> wiki - </a:t>
            </a:r>
            <a:r>
              <a:rPr lang="en-GB" dirty="0" smtClean="0">
                <a:solidFill>
                  <a:schemeClr val="accent2"/>
                </a:solidFill>
              </a:rPr>
              <a:t>http://elinux.org/</a:t>
            </a:r>
          </a:p>
          <a:p>
            <a:pPr lvl="1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Especially </a:t>
            </a:r>
            <a:r>
              <a:rPr lang="en-GB" dirty="0" smtClean="0">
                <a:solidFill>
                  <a:schemeClr val="accent2"/>
                </a:solidFill>
              </a:rPr>
              <a:t>http://elinux.org/Events </a:t>
            </a:r>
            <a:r>
              <a:rPr lang="en-GB" dirty="0" smtClean="0">
                <a:solidFill>
                  <a:schemeClr val="tx1"/>
                </a:solidFill>
              </a:rPr>
              <a:t>for slides and videos</a:t>
            </a:r>
          </a:p>
          <a:p>
            <a:pPr>
              <a:buFont typeface="Arial" charset="0"/>
              <a:buChar char="•"/>
            </a:pPr>
            <a:r>
              <a:rPr lang="en-GB" dirty="0" err="1" smtClean="0"/>
              <a:t>Celinux</a:t>
            </a:r>
            <a:r>
              <a:rPr lang="en-GB" dirty="0" smtClean="0"/>
              <a:t>-dev mailing list</a:t>
            </a:r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E8A5D08D-5AD9-4A25-9698-8F9277A7F82D}" type="slidenum">
              <a:rPr lang="en-US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53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93000"/>
              </a:lnSpc>
              <a:spcBef>
                <a:spcPts val="8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Thanks!</a:t>
            </a:r>
          </a:p>
        </p:txBody>
      </p:sp>
      <p:sp>
        <p:nvSpPr>
          <p:cNvPr id="532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4E62136-E4DC-4679-B86F-80779496FA61}" type="slidenum">
              <a:rPr lang="en-US" smtClean="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56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Virtually mapped kernel stacks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://lwn.net/Articles/692953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Allows to detect stack overruns</a:t>
            </a:r>
          </a:p>
          <a:p>
            <a:pPr lvl="1"/>
            <a:r>
              <a:rPr lang="en-US" dirty="0" smtClean="0"/>
              <a:t>Cleans up kernel code, faster process creation</a:t>
            </a:r>
          </a:p>
          <a:p>
            <a:pPr lvl="1"/>
            <a:r>
              <a:rPr lang="en-US" dirty="0" smtClean="0"/>
              <a:t>Only on </a:t>
            </a:r>
            <a:r>
              <a:rPr lang="en-US" dirty="0"/>
              <a:t>x86, for </a:t>
            </a:r>
            <a:r>
              <a:rPr lang="en-US" dirty="0" smtClean="0"/>
              <a:t>now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Greybus</a:t>
            </a:r>
            <a:r>
              <a:rPr lang="en-US" dirty="0">
                <a:solidFill>
                  <a:schemeClr val="tx1"/>
                </a:solidFill>
              </a:rPr>
              <a:t> - https://lwn.net/Articles/715955/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Timed samples for </a:t>
            </a:r>
            <a:r>
              <a:rPr lang="en-US" dirty="0" err="1" smtClean="0"/>
              <a:t>eBPF</a:t>
            </a:r>
            <a:endParaRPr lang="en-US" dirty="0"/>
          </a:p>
          <a:p>
            <a:r>
              <a:rPr lang="en-US" dirty="0" err="1" smtClean="0"/>
              <a:t>Modversions</a:t>
            </a:r>
            <a:r>
              <a:rPr lang="en-US" dirty="0" smtClean="0"/>
              <a:t> deprecated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://lwn.net/Articles/707520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199438" cy="49101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 </a:t>
            </a:r>
            <a:r>
              <a:rPr lang="en-US" dirty="0" err="1" smtClean="0"/>
              <a:t>sched</a:t>
            </a:r>
            <a:r>
              <a:rPr lang="en-US" dirty="0" smtClean="0"/>
              <a:t> </a:t>
            </a:r>
            <a:r>
              <a:rPr lang="en-US" dirty="0" err="1" smtClean="0"/>
              <a:t>timehist</a:t>
            </a:r>
            <a:endParaRPr lang="en-US" dirty="0" smtClean="0"/>
          </a:p>
          <a:p>
            <a:r>
              <a:rPr lang="en-US" dirty="0" smtClean="0"/>
              <a:t>Hybrid block polling</a:t>
            </a:r>
          </a:p>
          <a:p>
            <a:pPr lvl="1"/>
            <a:r>
              <a:rPr lang="en-US" dirty="0" smtClean="0"/>
              <a:t>Supports polling for block I/O, but with a short delay (estimated) before the polling starts</a:t>
            </a:r>
          </a:p>
          <a:p>
            <a:pPr lvl="2"/>
            <a:r>
              <a:rPr lang="en-US" dirty="0" smtClean="0"/>
              <a:t>Improves performance by queuing blocks as soon as device is ready (via polling)</a:t>
            </a:r>
          </a:p>
          <a:p>
            <a:pPr lvl="2"/>
            <a:r>
              <a:rPr lang="en-US" dirty="0" smtClean="0"/>
              <a:t>Uses less CPU than full polling</a:t>
            </a:r>
          </a:p>
          <a:p>
            <a:r>
              <a:rPr lang="en-US" dirty="0" smtClean="0"/>
              <a:t>Support for ARM </a:t>
            </a:r>
            <a:r>
              <a:rPr lang="en-US" dirty="0" err="1" smtClean="0"/>
              <a:t>SoCs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Huawei, </a:t>
            </a:r>
            <a:r>
              <a:rPr lang="en-US" dirty="0" err="1" smtClean="0"/>
              <a:t>Allwinner</a:t>
            </a:r>
            <a:r>
              <a:rPr lang="en-US" dirty="0" smtClean="0"/>
              <a:t>, Marvel, </a:t>
            </a:r>
            <a:r>
              <a:rPr lang="en-US" dirty="0" err="1" smtClean="0"/>
              <a:t>Renesas</a:t>
            </a:r>
            <a:endParaRPr lang="en-US" dirty="0" smtClean="0"/>
          </a:p>
          <a:p>
            <a:r>
              <a:rPr lang="en-US" dirty="0" err="1" smtClean="0"/>
              <a:t>Posix</a:t>
            </a:r>
            <a:r>
              <a:rPr lang="en-US" dirty="0" smtClean="0"/>
              <a:t> timers are configurable</a:t>
            </a:r>
          </a:p>
          <a:p>
            <a:r>
              <a:rPr lang="en-US" dirty="0" err="1" smtClean="0"/>
              <a:t>Initramfs</a:t>
            </a:r>
            <a:r>
              <a:rPr lang="en-US" dirty="0" smtClean="0"/>
              <a:t> compression method is selectable</a:t>
            </a:r>
          </a:p>
          <a:p>
            <a:r>
              <a:rPr lang="en-US" dirty="0" smtClean="0"/>
              <a:t>New interface for system sleep state selection</a:t>
            </a:r>
          </a:p>
          <a:p>
            <a:pPr lvl="1"/>
            <a:r>
              <a:rPr lang="en-US" dirty="0" smtClean="0"/>
              <a:t>/sys/power/</a:t>
            </a:r>
            <a:r>
              <a:rPr lang="en-US" dirty="0" err="1" smtClean="0"/>
              <a:t>mem_sleep</a:t>
            </a:r>
            <a:endParaRPr lang="en-US" dirty="0" smtClean="0"/>
          </a:p>
          <a:p>
            <a:r>
              <a:rPr lang="en-US" dirty="0" smtClean="0"/>
              <a:t>UBIFS support for encryption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kernel </a:t>
            </a:r>
            <a:r>
              <a:rPr lang="en-US" dirty="0" err="1" smtClean="0"/>
              <a:t>refcount</a:t>
            </a:r>
            <a:r>
              <a:rPr lang="en-US" dirty="0" smtClean="0"/>
              <a:t> API</a:t>
            </a:r>
          </a:p>
          <a:p>
            <a:r>
              <a:rPr lang="en-US" dirty="0" err="1" smtClean="0"/>
              <a:t>TinyDRM</a:t>
            </a:r>
            <a:r>
              <a:rPr lang="en-US" dirty="0" smtClean="0"/>
              <a:t> subsystem added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statx</a:t>
            </a:r>
            <a:r>
              <a:rPr lang="en-US" dirty="0" smtClean="0"/>
              <a:t>() system call</a:t>
            </a:r>
          </a:p>
          <a:p>
            <a:pPr lvl="1"/>
            <a:r>
              <a:rPr lang="en-US" dirty="0">
                <a:hlinkClick r:id="rId3"/>
              </a:rPr>
              <a:t>https://lwn.net/Articles/707602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2038-safe time values</a:t>
            </a:r>
          </a:p>
          <a:p>
            <a:pPr lvl="1"/>
            <a:r>
              <a:rPr lang="en-US" dirty="0" smtClean="0"/>
              <a:t>Mask of fields to obtain (for efficiency)</a:t>
            </a:r>
          </a:p>
          <a:p>
            <a:r>
              <a:rPr lang="en-US" dirty="0" err="1" smtClean="0"/>
              <a:t>Sched.h</a:t>
            </a:r>
            <a:r>
              <a:rPr lang="en-US" dirty="0" smtClean="0"/>
              <a:t> refactoring</a:t>
            </a:r>
          </a:p>
          <a:p>
            <a:pPr lvl="1"/>
            <a:r>
              <a:rPr lang="en-US" dirty="0" smtClean="0"/>
              <a:t>Non-mainline code: watch out!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BFQ and </a:t>
            </a:r>
            <a:r>
              <a:rPr lang="en-US" dirty="0" err="1" smtClean="0"/>
              <a:t>Kyber</a:t>
            </a:r>
            <a:r>
              <a:rPr lang="en-US" dirty="0" smtClean="0"/>
              <a:t> block I/O schedulers</a:t>
            </a:r>
          </a:p>
          <a:p>
            <a:r>
              <a:rPr lang="en-US" dirty="0" smtClean="0"/>
              <a:t>Mini-</a:t>
            </a:r>
            <a:r>
              <a:rPr lang="en-US" dirty="0" err="1" smtClean="0"/>
              <a:t>tty</a:t>
            </a:r>
            <a:r>
              <a:rPr lang="en-US" dirty="0" smtClean="0"/>
              <a:t> prep</a:t>
            </a:r>
            <a:r>
              <a:rPr lang="en-US" baseline="0" dirty="0" smtClean="0"/>
              <a:t> work</a:t>
            </a:r>
          </a:p>
          <a:p>
            <a:pPr lvl="1"/>
            <a:r>
              <a:rPr lang="en-US" baseline="0" dirty="0" smtClean="0"/>
              <a:t>Not full mini-</a:t>
            </a:r>
            <a:r>
              <a:rPr lang="en-US" baseline="0" dirty="0" err="1" smtClean="0"/>
              <a:t>tty</a:t>
            </a:r>
            <a:r>
              <a:rPr lang="en-US" baseline="0" dirty="0" smtClean="0"/>
              <a:t> implementation yet</a:t>
            </a:r>
          </a:p>
          <a:p>
            <a:r>
              <a:rPr lang="en-US" dirty="0" smtClean="0"/>
              <a:t>Proper support for USB type-C connectors</a:t>
            </a:r>
          </a:p>
          <a:p>
            <a:r>
              <a:rPr lang="en-US" dirty="0" err="1" smtClean="0"/>
              <a:t>AnalyzeBoot</a:t>
            </a:r>
            <a:r>
              <a:rPr lang="en-US" dirty="0" smtClean="0"/>
              <a:t> tool</a:t>
            </a:r>
          </a:p>
          <a:p>
            <a:pPr lvl="1"/>
            <a:r>
              <a:rPr lang="en-US" dirty="0" smtClean="0"/>
              <a:t>Reads </a:t>
            </a:r>
            <a:r>
              <a:rPr lang="en-US" dirty="0" err="1" smtClean="0"/>
              <a:t>dmesg</a:t>
            </a:r>
            <a:r>
              <a:rPr lang="en-US" dirty="0" smtClean="0"/>
              <a:t> (and possibly </a:t>
            </a:r>
            <a:r>
              <a:rPr lang="en-US" dirty="0" err="1" smtClean="0"/>
              <a:t>ftrace</a:t>
            </a:r>
            <a:r>
              <a:rPr lang="en-US" dirty="0" smtClean="0"/>
              <a:t> log) and produces html graph of boot events</a:t>
            </a:r>
          </a:p>
          <a:p>
            <a:pPr lvl="1"/>
            <a:r>
              <a:rPr lang="en-US" dirty="0" smtClean="0"/>
              <a:t>Part of Intel pm-graph tools project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github.com/01org/pm-graph</a:t>
            </a:r>
            <a:endParaRPr lang="en-US" dirty="0" smtClean="0"/>
          </a:p>
          <a:p>
            <a:pPr lvl="1"/>
            <a:r>
              <a:rPr lang="en-US" dirty="0" smtClean="0"/>
              <a:t>See tools/power/pm-graph/analyze_boot.py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1"/>
            <a:ext cx="2057400" cy="381000"/>
          </a:xfrm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13A0BE7-1CBE-4D91-9DC7-855CAEFAADDF}" type="slidenum">
              <a:rPr lang="en-US" smtClean="0">
                <a:solidFill>
                  <a:srgbClr val="000000"/>
                </a:solidFill>
              </a:r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2D2DB9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solidFill>
          <a:srgbClr val="00B8FF"/>
        </a:solidFill>
        <a:ln w="50800" cap="flat" cmpd="sng" algn="ctr">
          <a:solidFill>
            <a:schemeClr val="accent6">
              <a:lumMod val="20000"/>
              <a:lumOff val="80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32073</TotalTime>
  <Words>2587</Words>
  <Application>Microsoft Office PowerPoint</Application>
  <PresentationFormat>On-screen Show (4:3)</PresentationFormat>
  <Paragraphs>526</Paragraphs>
  <Slides>56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ＭＳ Ｐゴシック</vt:lpstr>
      <vt:lpstr>Arial</vt:lpstr>
      <vt:lpstr>DejaVu Sans</vt:lpstr>
      <vt:lpstr>Times New Roman</vt:lpstr>
      <vt:lpstr>Office Theme</vt:lpstr>
      <vt:lpstr>Status of Embedded Linux</vt:lpstr>
      <vt:lpstr>Nature of this talk…</vt:lpstr>
      <vt:lpstr>Outline</vt:lpstr>
      <vt:lpstr>Outline</vt:lpstr>
      <vt:lpstr>Kernel Versions</vt:lpstr>
      <vt:lpstr>Linux 4.9</vt:lpstr>
      <vt:lpstr>Linux 4.10</vt:lpstr>
      <vt:lpstr>Linux 4.11</vt:lpstr>
      <vt:lpstr>Linux 4.12</vt:lpstr>
      <vt:lpstr>Linux 4.13</vt:lpstr>
      <vt:lpstr>Linux 4.14</vt:lpstr>
      <vt:lpstr>Linux 4.15 (expected)</vt:lpstr>
      <vt:lpstr>Outline</vt:lpstr>
      <vt:lpstr>Bootup Time</vt:lpstr>
      <vt:lpstr>Device Tree</vt:lpstr>
      <vt:lpstr>File Systems</vt:lpstr>
      <vt:lpstr>Graphics</vt:lpstr>
      <vt:lpstr>GPU drivers</vt:lpstr>
      <vt:lpstr>Networking</vt:lpstr>
      <vt:lpstr>Power Management</vt:lpstr>
      <vt:lpstr>Real Time</vt:lpstr>
      <vt:lpstr>Real Time (cont.)</vt:lpstr>
      <vt:lpstr>Security</vt:lpstr>
      <vt:lpstr>Security Presentations</vt:lpstr>
      <vt:lpstr>System Size</vt:lpstr>
      <vt:lpstr>System Size (cont.)</vt:lpstr>
      <vt:lpstr>Size Presentations</vt:lpstr>
      <vt:lpstr>Testing</vt:lpstr>
      <vt:lpstr>Kselftest</vt:lpstr>
      <vt:lpstr>Fuego</vt:lpstr>
      <vt:lpstr>Kernelci.org</vt:lpstr>
      <vt:lpstr>LAVA</vt:lpstr>
      <vt:lpstr>Other efforts</vt:lpstr>
      <vt:lpstr>Toolchains</vt:lpstr>
      <vt:lpstr>Tracing</vt:lpstr>
      <vt:lpstr>Miscellaneous</vt:lpstr>
      <vt:lpstr>Printk issues</vt:lpstr>
      <vt:lpstr>Year 2038 work</vt:lpstr>
      <vt:lpstr>Linus issues with Kconfig</vt:lpstr>
      <vt:lpstr>AGL status</vt:lpstr>
      <vt:lpstr>Android mainline status</vt:lpstr>
      <vt:lpstr>Linux in Supercomputers</vt:lpstr>
      <vt:lpstr>FreeRTOS license change</vt:lpstr>
      <vt:lpstr>Outline</vt:lpstr>
      <vt:lpstr>Projects and initiatives</vt:lpstr>
      <vt:lpstr>Shared Embedded Distribution</vt:lpstr>
      <vt:lpstr>Long Term Support Initiative</vt:lpstr>
      <vt:lpstr>Fuego - Linux Test Framework</vt:lpstr>
      <vt:lpstr>eLinux wiki</vt:lpstr>
      <vt:lpstr>Outline</vt:lpstr>
      <vt:lpstr>Trade Associations</vt:lpstr>
      <vt:lpstr>Conferences</vt:lpstr>
      <vt:lpstr>Legal Issues</vt:lpstr>
      <vt:lpstr>Outline</vt:lpstr>
      <vt:lpstr>Resources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elinux status</dc:title>
  <dc:subject/>
  <dc:creator>Bird, Timothy</dc:creator>
  <dc:description>Rev PA1</dc:description>
  <cp:lastModifiedBy>Bird, Timothy</cp:lastModifiedBy>
  <cp:revision>940</cp:revision>
  <cp:lastPrinted>1601-01-01T00:00:00Z</cp:lastPrinted>
  <dcterms:created xsi:type="dcterms:W3CDTF">1601-01-01T00:00:00Z</dcterms:created>
  <dcterms:modified xsi:type="dcterms:W3CDTF">2017-12-01T05:05:20Z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10/23/2014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