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532" r:id="rId2"/>
    <p:sldId id="580" r:id="rId3"/>
    <p:sldId id="586" r:id="rId4"/>
    <p:sldId id="587" r:id="rId5"/>
    <p:sldId id="588" r:id="rId6"/>
    <p:sldId id="574" r:id="rId7"/>
    <p:sldId id="589" r:id="rId8"/>
    <p:sldId id="581" r:id="rId9"/>
    <p:sldId id="562" r:id="rId10"/>
    <p:sldId id="542" r:id="rId11"/>
    <p:sldId id="582" r:id="rId12"/>
    <p:sldId id="583" r:id="rId13"/>
    <p:sldId id="584" r:id="rId14"/>
    <p:sldId id="590" r:id="rId15"/>
    <p:sldId id="437" r:id="rId16"/>
    <p:sldId id="515" r:id="rId17"/>
  </p:sldIdLst>
  <p:sldSz cx="9144000" cy="6858000" type="screen4x3"/>
  <p:notesSz cx="6858000" cy="9144000"/>
  <p:defaultTextStyle>
    <a:defPPr>
      <a:defRPr lang="en-GB"/>
    </a:defPPr>
    <a:lvl1pPr algn="l" defTabSz="457200" rtl="0" fontAlgn="base">
      <a:lnSpc>
        <a:spcPct val="71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1pPr>
    <a:lvl2pPr marL="742950" indent="-285750" algn="l" defTabSz="457200" rtl="0" fontAlgn="base">
      <a:lnSpc>
        <a:spcPct val="71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2pPr>
    <a:lvl3pPr marL="1143000" indent="-228600" algn="l" defTabSz="457200" rtl="0" fontAlgn="base">
      <a:lnSpc>
        <a:spcPct val="71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3pPr>
    <a:lvl4pPr marL="1600200" indent="-228600" algn="l" defTabSz="457200" rtl="0" fontAlgn="base">
      <a:lnSpc>
        <a:spcPct val="71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4pPr>
    <a:lvl5pPr marL="2057400" indent="-228600" algn="l" defTabSz="457200" rtl="0" fontAlgn="base">
      <a:lnSpc>
        <a:spcPct val="71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CC9900"/>
    <a:srgbClr val="A04E10"/>
    <a:srgbClr val="63A5A5"/>
    <a:srgbClr val="996633"/>
    <a:srgbClr val="927FE1"/>
    <a:srgbClr val="DD37D5"/>
    <a:srgbClr val="4BB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>
      <p:cViewPr varScale="1">
        <p:scale>
          <a:sx n="59" d="100"/>
          <a:sy n="59" d="100"/>
        </p:scale>
        <p:origin x="498" y="78"/>
      </p:cViewPr>
      <p:guideLst>
        <p:guide orient="horz" pos="2160"/>
        <p:guide pos="2880"/>
      </p:guideLst>
    </p:cSldViewPr>
  </p:slideViewPr>
  <p:outlineViewPr>
    <p:cViewPr varScale="1">
      <p:scale>
        <a:sx n="33" d="100"/>
        <a:sy n="33" d="100"/>
      </p:scale>
      <p:origin x="0" y="-1139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7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7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8" name="AutoShape 1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9" name="AutoShape 1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0" name="AutoShape 1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1" name="AutoShape 1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2" name="AutoShape 1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416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ＭＳ Ｐゴシック" pitchFamily="32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416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ＭＳ Ｐゴシック" pitchFamily="32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95" name="Rectangle 2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41838" cy="339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71" name="Rectangle 2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56238" cy="408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72" name="Rectangle 24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416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ＭＳ Ｐゴシック" pitchFamily="32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73" name="Rectangle 25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416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ＭＳ Ｐゴシック" pitchFamily="32" charset="-128"/>
              </a:defRPr>
            </a:lvl1pPr>
          </a:lstStyle>
          <a:p>
            <a:pPr>
              <a:defRPr/>
            </a:pPr>
            <a:fld id="{35782CB0-D2AA-4E23-84A1-FFF1377898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660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1E3525FB-C864-47B1-AE2E-6347AA6C2DCF}" type="slidenum">
              <a:rPr lang="en-GB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buFont typeface="Times New Roman" pitchFamily="18" charset="0"/>
                <a:buNone/>
              </a:pPr>
              <a:t>1</a:t>
            </a:fld>
            <a:endParaRPr lang="en-GB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57825" cy="41798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24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BB02D-A99C-4DFF-A61B-3E05D74B5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xtHeaderSecClass"/>
          <p:cNvSpPr txBox="1"/>
          <p:nvPr userDrawn="1"/>
        </p:nvSpPr>
        <p:spPr>
          <a:xfrm>
            <a:off x="8255000" y="6638290"/>
            <a:ext cx="503343" cy="834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750" smtClean="0">
                <a:solidFill>
                  <a:srgbClr val="000000"/>
                </a:solidFill>
                <a:latin typeface="Arial"/>
              </a:rPr>
              <a:t>Confidential</a:t>
            </a:r>
            <a:endParaRPr lang="en-US" sz="75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228600" y="6477000"/>
            <a:ext cx="12192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8153400" y="6477000"/>
            <a:ext cx="990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16" name="txtFooterLeft"/>
          <p:cNvSpPr txBox="1"/>
          <p:nvPr userDrawn="1"/>
        </p:nvSpPr>
        <p:spPr>
          <a:xfrm>
            <a:off x="979169" y="6638290"/>
            <a:ext cx="181140" cy="834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750" b="0" smtClean="0">
                <a:solidFill>
                  <a:srgbClr val="7F7F7F"/>
                </a:solidFill>
                <a:latin typeface="Arial"/>
              </a:rPr>
              <a:t>PA1</a:t>
            </a:r>
            <a:endParaRPr lang="en-US" sz="750" b="0" dirty="0" smtClean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17" name="txtFooterRight"/>
          <p:cNvSpPr txBox="1"/>
          <p:nvPr userDrawn="1"/>
        </p:nvSpPr>
        <p:spPr>
          <a:xfrm>
            <a:off x="2977260" y="6638290"/>
            <a:ext cx="65" cy="834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endParaRPr lang="en-US" sz="750" b="0" dirty="0" smtClean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18" name="txtFooterDate"/>
          <p:cNvSpPr txBox="1"/>
          <p:nvPr userDrawn="1"/>
        </p:nvSpPr>
        <p:spPr>
          <a:xfrm>
            <a:off x="385190" y="6638290"/>
            <a:ext cx="477695" cy="834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750" b="0" smtClean="0">
                <a:solidFill>
                  <a:srgbClr val="7F7F7F"/>
                </a:solidFill>
                <a:latin typeface="Arial"/>
              </a:rPr>
              <a:t>10/23/2014</a:t>
            </a:r>
            <a:endParaRPr lang="en-US" sz="750" b="0" dirty="0" smtClean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19" name="txtFooterCVLPage"/>
          <p:cNvSpPr txBox="1"/>
          <p:nvPr userDrawn="1"/>
        </p:nvSpPr>
        <p:spPr>
          <a:xfrm>
            <a:off x="258708" y="6638290"/>
            <a:ext cx="117019" cy="834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/>
            <a:fld id="{B1665DC5-18B4-4383-9B85-8F5A8C7563CD}" type="slidenum">
              <a:rPr lang="en-US" sz="750" b="0" smtClean="0">
                <a:solidFill>
                  <a:srgbClr val="7F7F7F"/>
                </a:solidFill>
                <a:latin typeface="Arial"/>
              </a:rPr>
              <a:pPr algn="r"/>
              <a:t>‹#›</a:t>
            </a:fld>
            <a:endParaRPr lang="en-US" sz="750" b="0" dirty="0" smtClean="0">
              <a:solidFill>
                <a:srgbClr val="7F7F7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637144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32C92-0ECA-42DD-87F1-E586C1040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85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15888"/>
            <a:ext cx="2132013" cy="5984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248400" cy="5984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3BE9A-C408-46B2-B639-27FF38668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71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15888"/>
            <a:ext cx="7513638" cy="1265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D83F3-00AC-4ACB-9453-F0BFEA282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8077200" y="6553200"/>
            <a:ext cx="9144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152400" y="6553200"/>
            <a:ext cx="1066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3785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white">
          <a:xfrm>
            <a:off x="0" y="0"/>
            <a:ext cx="9144000" cy="6426000"/>
          </a:xfrm>
          <a:prstGeom prst="rect">
            <a:avLst/>
          </a:prstGeom>
          <a:solidFill>
            <a:srgbClr val="FFFFFF"/>
          </a:solidFill>
          <a:ln w="25400">
            <a:noFill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50825" y="357719"/>
            <a:ext cx="7740000" cy="812800"/>
          </a:xfrm>
        </p:spPr>
        <p:txBody>
          <a:bodyPr anchor="ctr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Add slide title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 bwMode="gray">
          <a:xfrm>
            <a:off x="250826" y="1367366"/>
            <a:ext cx="8642349" cy="4893735"/>
          </a:xfrm>
        </p:spPr>
        <p:txBody>
          <a:bodyPr/>
          <a:lstStyle>
            <a:lvl1pPr>
              <a:buClr>
                <a:schemeClr val="bg1"/>
              </a:buClr>
              <a:defRPr sz="2800" b="0">
                <a:solidFill>
                  <a:schemeClr val="tx1"/>
                </a:solidFill>
                <a:latin typeface="+mn-ea"/>
                <a:ea typeface="+mn-ea"/>
              </a:defRPr>
            </a:lvl1pPr>
            <a:lvl2pPr>
              <a:buClr>
                <a:schemeClr val="bg1"/>
              </a:buClr>
              <a:defRPr sz="2400">
                <a:solidFill>
                  <a:schemeClr val="tx1"/>
                </a:solidFill>
                <a:latin typeface="+mn-ea"/>
                <a:ea typeface="+mn-ea"/>
              </a:defRPr>
            </a:lvl2pPr>
            <a:lvl3pPr>
              <a:buClr>
                <a:schemeClr val="bg1"/>
              </a:buClr>
              <a:defRPr>
                <a:solidFill>
                  <a:schemeClr val="tx1"/>
                </a:solidFill>
                <a:latin typeface="+mn-ea"/>
                <a:ea typeface="+mn-ea"/>
              </a:defRPr>
            </a:lvl3pPr>
            <a:lvl4pPr>
              <a:buClr>
                <a:schemeClr val="bg1"/>
              </a:buClr>
              <a:defRPr>
                <a:solidFill>
                  <a:schemeClr val="tx1"/>
                </a:solidFill>
                <a:latin typeface="+mn-ea"/>
                <a:ea typeface="+mn-ea"/>
              </a:defRPr>
            </a:lvl4pPr>
            <a:lvl5pPr>
              <a:buClr>
                <a:schemeClr val="bg1"/>
              </a:buClr>
              <a:defRPr>
                <a:solidFill>
                  <a:schemeClr val="tx1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36" descr="16_9_logo位置0902w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08000" y="192000"/>
            <a:ext cx="792000" cy="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Arial" pitchFamily="34" charset="0"/>
              <a:buChar char="•"/>
              <a:defRPr/>
            </a:lvl1pPr>
            <a:lvl2pPr marL="914400" indent="-457200">
              <a:buFont typeface="Arial" pitchFamily="34" charset="0"/>
              <a:buChar char="•"/>
              <a:defRPr/>
            </a:lvl2pPr>
            <a:lvl3pPr marL="1257300" indent="-342900">
              <a:buFont typeface="Arial" pitchFamily="34" charset="0"/>
              <a:buChar char="•"/>
              <a:defRPr/>
            </a:lvl3pPr>
            <a:lvl4pPr marL="1714500" indent="-342900">
              <a:buFont typeface="Arial" pitchFamily="34" charset="0"/>
              <a:buChar char="•"/>
              <a:defRPr/>
            </a:lvl4pPr>
            <a:lvl5pPr marL="2171700" indent="-34290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xfrm>
            <a:off x="6553200" y="6248400"/>
            <a:ext cx="20574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96AF09-6267-4158-86C3-9664DA1B7D5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04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981200"/>
            <a:ext cx="7772400" cy="1362075"/>
          </a:xfrm>
        </p:spPr>
        <p:txBody>
          <a:bodyPr anchor="t"/>
          <a:lstStyle>
            <a:lvl1pPr algn="r">
              <a:defRPr sz="4400" b="1" cap="none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F8AA2-F7A3-446E-886A-101CA08AC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6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22725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1719263"/>
            <a:ext cx="4024313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4F54F-71E1-45B3-9CAC-EE9EE26D8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5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6040C-FDE4-4BB9-B60E-7026AA6A7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99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7E04C-A5E6-48F7-98E3-7E27651D4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3C98F-971F-4C49-868C-F1E649BF6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26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64DA3-6E2B-48AE-8608-06C90D332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0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3C7C2-71C8-4342-A5C6-B109FE7A4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08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15888"/>
            <a:ext cx="7513638" cy="126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199438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034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rgbClr val="000000"/>
                </a:solidFill>
                <a:ea typeface="ＭＳ Ｐゴシック" pitchFamily="3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654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rgbClr val="000000"/>
                </a:solidFill>
                <a:ea typeface="ＭＳ Ｐゴシック" pitchFamily="3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034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rgbClr val="000000"/>
                </a:solidFill>
                <a:ea typeface="ＭＳ Ｐゴシック" pitchFamily="32" charset="-128"/>
              </a:defRPr>
            </a:lvl1pPr>
          </a:lstStyle>
          <a:p>
            <a:pPr>
              <a:defRPr/>
            </a:pPr>
            <a:fld id="{1C46FE55-01FF-4D5F-9655-8B5E212AA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xtHeaderSecClass"/>
          <p:cNvSpPr txBox="1"/>
          <p:nvPr userDrawn="1"/>
        </p:nvSpPr>
        <p:spPr>
          <a:xfrm>
            <a:off x="8255000" y="6638290"/>
            <a:ext cx="503343" cy="834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750" smtClean="0">
                <a:solidFill>
                  <a:srgbClr val="000000"/>
                </a:solidFill>
                <a:latin typeface="Arial"/>
              </a:rPr>
              <a:t>Confidential</a:t>
            </a:r>
            <a:endParaRPr lang="en-US" sz="75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8153400" y="6477000"/>
            <a:ext cx="990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228600" y="6477000"/>
            <a:ext cx="12192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22" name="txtFooterLeft"/>
          <p:cNvSpPr txBox="1"/>
          <p:nvPr userDrawn="1"/>
        </p:nvSpPr>
        <p:spPr>
          <a:xfrm>
            <a:off x="979169" y="6638290"/>
            <a:ext cx="181140" cy="834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750" b="0" smtClean="0">
                <a:solidFill>
                  <a:srgbClr val="7F7F7F"/>
                </a:solidFill>
                <a:latin typeface="Arial"/>
              </a:rPr>
              <a:t>PA1</a:t>
            </a:r>
            <a:endParaRPr lang="en-US" sz="750" b="0" dirty="0" smtClean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23" name="txtFooterRight"/>
          <p:cNvSpPr txBox="1"/>
          <p:nvPr userDrawn="1"/>
        </p:nvSpPr>
        <p:spPr>
          <a:xfrm>
            <a:off x="2977260" y="6638290"/>
            <a:ext cx="65" cy="834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endParaRPr lang="en-US" sz="750" b="0" dirty="0" smtClean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24" name="txtFooterDate"/>
          <p:cNvSpPr txBox="1"/>
          <p:nvPr userDrawn="1"/>
        </p:nvSpPr>
        <p:spPr>
          <a:xfrm>
            <a:off x="385190" y="6638290"/>
            <a:ext cx="477695" cy="834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750" b="0" smtClean="0">
                <a:solidFill>
                  <a:srgbClr val="7F7F7F"/>
                </a:solidFill>
                <a:latin typeface="Arial"/>
              </a:rPr>
              <a:t>10/23/2014</a:t>
            </a:r>
            <a:endParaRPr lang="en-US" sz="750" b="0" dirty="0" smtClean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25" name="txtFooterCVLPage"/>
          <p:cNvSpPr txBox="1"/>
          <p:nvPr userDrawn="1"/>
        </p:nvSpPr>
        <p:spPr>
          <a:xfrm>
            <a:off x="258708" y="6638290"/>
            <a:ext cx="117019" cy="834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/>
            <a:fld id="{FD1F9AA5-BA88-4ECE-81A0-76715536C6C0}" type="slidenum">
              <a:rPr lang="en-US" sz="750" b="0" smtClean="0">
                <a:solidFill>
                  <a:srgbClr val="7F7F7F"/>
                </a:solidFill>
                <a:latin typeface="Arial"/>
              </a:rPr>
              <a:pPr algn="r"/>
              <a:t>‹#›</a:t>
            </a:fld>
            <a:endParaRPr lang="en-US" sz="750" b="0" dirty="0" smtClean="0">
              <a:solidFill>
                <a:srgbClr val="7F7F7F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9" y="77123"/>
            <a:ext cx="1299001" cy="15371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8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99" r:id="rId13"/>
  </p:sldLayoutIdLst>
  <p:hf sldNum="0" hdr="0" ftr="0" dt="0"/>
  <p:txStyles>
    <p:titleStyle>
      <a:lvl1pPr algn="l" defTabSz="457200" rtl="0" eaLnBrk="0" fontAlgn="base" hangingPunct="0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 b="1">
          <a:solidFill>
            <a:srgbClr val="33006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 b="1">
          <a:solidFill>
            <a:srgbClr val="330066"/>
          </a:solidFill>
          <a:latin typeface="Arial" charset="0"/>
          <a:ea typeface="ＭＳ Ｐゴシック" pitchFamily="32" charset="-128"/>
        </a:defRPr>
      </a:lvl2pPr>
      <a:lvl3pPr algn="l" defTabSz="457200" rtl="0" eaLnBrk="0" fontAlgn="base" hangingPunct="0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 b="1">
          <a:solidFill>
            <a:srgbClr val="330066"/>
          </a:solidFill>
          <a:latin typeface="Arial" charset="0"/>
          <a:ea typeface="ＭＳ Ｐゴシック" pitchFamily="32" charset="-128"/>
        </a:defRPr>
      </a:lvl3pPr>
      <a:lvl4pPr algn="l" defTabSz="457200" rtl="0" eaLnBrk="0" fontAlgn="base" hangingPunct="0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 b="1">
          <a:solidFill>
            <a:srgbClr val="330066"/>
          </a:solidFill>
          <a:latin typeface="Arial" charset="0"/>
          <a:ea typeface="ＭＳ Ｐゴシック" pitchFamily="32" charset="-128"/>
        </a:defRPr>
      </a:lvl4pPr>
      <a:lvl5pPr algn="l" defTabSz="457200" rtl="0" eaLnBrk="0" fontAlgn="base" hangingPunct="0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00" b="1">
          <a:solidFill>
            <a:srgbClr val="330066"/>
          </a:solidFill>
          <a:latin typeface="Arial" charset="0"/>
          <a:ea typeface="ＭＳ Ｐゴシック" pitchFamily="32" charset="-128"/>
        </a:defRPr>
      </a:lvl5pPr>
      <a:lvl6pPr marL="2514600" indent="-228600" algn="l" defTabSz="457200" rtl="0" fontAlgn="base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 b="1">
          <a:solidFill>
            <a:srgbClr val="330066"/>
          </a:solidFill>
          <a:latin typeface="Arial" charset="0"/>
          <a:ea typeface="ＭＳ Ｐゴシック" pitchFamily="32" charset="-128"/>
        </a:defRPr>
      </a:lvl6pPr>
      <a:lvl7pPr marL="2971800" indent="-228600" algn="l" defTabSz="457200" rtl="0" fontAlgn="base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 b="1">
          <a:solidFill>
            <a:srgbClr val="330066"/>
          </a:solidFill>
          <a:latin typeface="Arial" charset="0"/>
          <a:ea typeface="ＭＳ Ｐゴシック" pitchFamily="32" charset="-128"/>
        </a:defRPr>
      </a:lvl7pPr>
      <a:lvl8pPr marL="3429000" indent="-228600" algn="l" defTabSz="457200" rtl="0" fontAlgn="base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 b="1">
          <a:solidFill>
            <a:srgbClr val="330066"/>
          </a:solidFill>
          <a:latin typeface="Arial" charset="0"/>
          <a:ea typeface="ＭＳ Ｐゴシック" pitchFamily="32" charset="-128"/>
        </a:defRPr>
      </a:lvl8pPr>
      <a:lvl9pPr marL="3886200" indent="-228600" algn="l" defTabSz="457200" rtl="0" fontAlgn="base">
        <a:lnSpc>
          <a:spcPct val="7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 b="1">
          <a:solidFill>
            <a:srgbClr val="330066"/>
          </a:solidFill>
          <a:latin typeface="Arial" charset="0"/>
          <a:ea typeface="ＭＳ Ｐゴシック" pitchFamily="32" charset="-128"/>
        </a:defRPr>
      </a:lvl9pPr>
    </p:titleStyle>
    <p:bodyStyle>
      <a:lvl1pPr marL="457200" indent="-457200" algn="l" defTabSz="457200" rtl="0" eaLnBrk="0" fontAlgn="base" hangingPunct="0">
        <a:lnSpc>
          <a:spcPct val="80000"/>
        </a:lnSpc>
        <a:spcBef>
          <a:spcPts val="750"/>
        </a:spcBef>
        <a:spcAft>
          <a:spcPct val="0"/>
        </a:spcAft>
        <a:buClr>
          <a:srgbClr val="262699"/>
        </a:buClr>
        <a:buSzPct val="150000"/>
        <a:buFont typeface="Arial" charset="0"/>
        <a:buChar char="•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914400" indent="-457200" algn="l" defTabSz="457200" rtl="0" eaLnBrk="0" fontAlgn="base" hangingPunct="0">
        <a:lnSpc>
          <a:spcPct val="80000"/>
        </a:lnSpc>
        <a:spcBef>
          <a:spcPts val="650"/>
        </a:spcBef>
        <a:spcAft>
          <a:spcPct val="0"/>
        </a:spcAft>
        <a:buClr>
          <a:srgbClr val="32946A"/>
        </a:buClr>
        <a:buSzPct val="130000"/>
        <a:buFont typeface="Arial" charset="0"/>
        <a:buChar char="•"/>
        <a:defRPr sz="2600">
          <a:solidFill>
            <a:srgbClr val="000000"/>
          </a:solidFill>
          <a:latin typeface="+mn-lt"/>
          <a:ea typeface="+mn-ea"/>
        </a:defRPr>
      </a:lvl2pPr>
      <a:lvl3pPr marL="1257300" indent="-342900" algn="l" defTabSz="457200" rtl="0" eaLnBrk="0" fontAlgn="base" hangingPunct="0">
        <a:lnSpc>
          <a:spcPct val="80000"/>
        </a:lnSpc>
        <a:spcBef>
          <a:spcPts val="575"/>
        </a:spcBef>
        <a:spcAft>
          <a:spcPct val="0"/>
        </a:spcAft>
        <a:buClr>
          <a:srgbClr val="C00000"/>
        </a:buClr>
        <a:buSzPct val="130000"/>
        <a:buFont typeface="Arial" charset="0"/>
        <a:buChar char="•"/>
        <a:defRPr sz="2300">
          <a:solidFill>
            <a:srgbClr val="000000"/>
          </a:solidFill>
          <a:latin typeface="+mn-lt"/>
          <a:ea typeface="+mn-ea"/>
        </a:defRPr>
      </a:lvl3pPr>
      <a:lvl4pPr marL="1714500" indent="-342900" algn="l" defTabSz="457200" rtl="0" eaLnBrk="0" fontAlgn="base" hangingPunct="0">
        <a:lnSpc>
          <a:spcPct val="8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</a:defRPr>
      </a:lvl4pPr>
      <a:lvl5pPr marL="2171700" indent="-342900" algn="l" defTabSz="457200" rtl="0" eaLnBrk="0" fontAlgn="base" hangingPunct="0">
        <a:lnSpc>
          <a:spcPct val="8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>
        <a:lnSpc>
          <a:spcPct val="8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>
        <a:lnSpc>
          <a:spcPct val="8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>
        <a:lnSpc>
          <a:spcPct val="8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>
        <a:lnSpc>
          <a:spcPct val="8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56092" y="1593273"/>
            <a:ext cx="8207375" cy="2265362"/>
          </a:xfrm>
        </p:spPr>
        <p:txBody>
          <a:bodyPr/>
          <a:lstStyle/>
          <a:p>
            <a:pPr marL="0" indent="0" algn="ctr" eaLnBrk="1" hangingPunct="1">
              <a:lnSpc>
                <a:spcPct val="81000"/>
              </a:lnSpc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5400" b="1" dirty="0" smtClean="0">
                <a:solidFill>
                  <a:srgbClr val="FF0000"/>
                </a:solidFill>
              </a:rPr>
              <a:t>Fuego Test System</a:t>
            </a:r>
          </a:p>
          <a:p>
            <a:pPr marL="0" indent="0" algn="ctr" eaLnBrk="1" hangingPunct="1">
              <a:lnSpc>
                <a:spcPct val="81000"/>
              </a:lnSpc>
              <a:buFont typeface="Arial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5400" b="1" dirty="0" smtClean="0"/>
              <a:t>Roadmap and Priorities</a:t>
            </a:r>
          </a:p>
          <a:p>
            <a:pPr marL="0" indent="0" algn="ctr" eaLnBrk="1" hangingPunct="1">
              <a:lnSpc>
                <a:spcPct val="81000"/>
              </a:lnSpc>
              <a:buFont typeface="Arial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5400" b="1" dirty="0" smtClean="0"/>
              <a:t>Discussion</a:t>
            </a:r>
            <a:endParaRPr lang="en-US" sz="3200" b="1" dirty="0"/>
          </a:p>
          <a:p>
            <a:pPr marL="0" indent="0" algn="ctr" eaLnBrk="1" hangingPunct="1">
              <a:lnSpc>
                <a:spcPct val="81000"/>
              </a:lnSpc>
              <a:buFont typeface="Arial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b="1" dirty="0" smtClean="0"/>
              <a:t>June 2018</a:t>
            </a:r>
            <a:endParaRPr lang="en-US" sz="5400" b="1" dirty="0" smtClean="0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1692275" y="4422775"/>
            <a:ext cx="6248400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800"/>
              </a:spcBef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+mn-lt"/>
                <a:ea typeface="ＭＳ Ｐゴシック" pitchFamily="32" charset="-128"/>
                <a:cs typeface="DejaVu Sans" charset="0"/>
              </a:rPr>
              <a:t>Tim Bird</a:t>
            </a:r>
          </a:p>
          <a:p>
            <a:pPr algn="ctr">
              <a:lnSpc>
                <a:spcPct val="100000"/>
              </a:lnSpc>
              <a:spcBef>
                <a:spcPts val="800"/>
              </a:spcBef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  <a:ea typeface="ＭＳ Ｐゴシック" pitchFamily="32" charset="-128"/>
                <a:cs typeface="DejaVu Sans" charset="0"/>
              </a:rPr>
              <a:t>Fuego Maintainer</a:t>
            </a:r>
          </a:p>
          <a:p>
            <a:pPr algn="ctr">
              <a:lnSpc>
                <a:spcPct val="100000"/>
              </a:lnSpc>
              <a:spcBef>
                <a:spcPts val="800"/>
              </a:spcBef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  <a:ea typeface="ＭＳ Ｐゴシック" pitchFamily="32" charset="-128"/>
                <a:cs typeface="DejaVu Sans" charset="0"/>
              </a:rPr>
              <a:t>Sony Electronics</a:t>
            </a:r>
            <a:endParaRPr lang="en-US" dirty="0">
              <a:solidFill>
                <a:srgbClr val="000000"/>
              </a:solidFill>
              <a:latin typeface="+mn-lt"/>
              <a:ea typeface="ＭＳ Ｐゴシック" pitchFamily="32" charset="-128"/>
              <a:cs typeface="DejaVu Sans" charset="0"/>
            </a:endParaRPr>
          </a:p>
        </p:txBody>
      </p:sp>
      <p:sp>
        <p:nvSpPr>
          <p:cNvPr id="410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lnSpc>
                <a:spcPct val="7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899C6D9B-5223-416D-A37B-44EAA54A8D57}" type="slidenum">
              <a:rPr lang="en-US" smtClean="0">
                <a:solidFill>
                  <a:srgbClr val="000000"/>
                </a:solidFill>
              </a:rPr>
              <a:pPr eaLnBrk="1" hangingPunct="1">
                <a:buFont typeface="Times New Roman" pitchFamily="18" charset="0"/>
                <a:buNone/>
              </a:pPr>
              <a:t>1</a:t>
            </a:fld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5" name="Picture 4" descr="C:\Users\10102229\Documents\CEWG\Conferences\2016-04-ELC\Fire-image-from-wikipedia-Public-Domain-white-b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8425" y="2057400"/>
            <a:ext cx="990600" cy="3910582"/>
          </a:xfrm>
          <a:prstGeom prst="rect">
            <a:avLst/>
          </a:prstGeom>
          <a:noFill/>
        </p:spPr>
      </p:pic>
      <p:pic>
        <p:nvPicPr>
          <p:cNvPr id="6" name="Picture 4" descr="C:\Users\10102229\Documents\CEWG\Conferences\2016-04-ELC\Fire-image-from-wikipedia-Public-Domain-white-b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2185414"/>
            <a:ext cx="990600" cy="39105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68424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in progress (slightly)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Fuego centralized test server</a:t>
            </a:r>
          </a:p>
          <a:p>
            <a:pPr lvl="1"/>
            <a:r>
              <a:rPr lang="en-US" dirty="0" smtClean="0"/>
              <a:t>Share ad-hoc test (test package)</a:t>
            </a:r>
          </a:p>
          <a:p>
            <a:pPr lvl="1"/>
            <a:r>
              <a:rPr lang="en-US" dirty="0" smtClean="0"/>
              <a:t>Request test on someone else’s board</a:t>
            </a:r>
          </a:p>
          <a:p>
            <a:pPr lvl="1"/>
            <a:r>
              <a:rPr lang="en-US" dirty="0" smtClean="0"/>
              <a:t>Has been on backburner</a:t>
            </a:r>
          </a:p>
          <a:p>
            <a:r>
              <a:rPr lang="en-US" dirty="0" smtClean="0"/>
              <a:t>Share customizations</a:t>
            </a:r>
          </a:p>
          <a:p>
            <a:r>
              <a:rPr lang="en-US" dirty="0" smtClean="0"/>
              <a:t>Share results</a:t>
            </a:r>
          </a:p>
        </p:txBody>
      </p:sp>
    </p:spTree>
    <p:extLst>
      <p:ext uri="{BB962C8B-B14F-4D97-AF65-F5344CB8AC3E}">
        <p14:creationId xmlns:p14="http://schemas.microsoft.com/office/powerpoint/2010/main" val="269335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Daniel’s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variables</a:t>
            </a:r>
          </a:p>
          <a:p>
            <a:r>
              <a:rPr lang="en-US" dirty="0"/>
              <a:t>using </a:t>
            </a:r>
            <a:r>
              <a:rPr lang="en-US" dirty="0" err="1"/>
              <a:t>ftc</a:t>
            </a:r>
            <a:r>
              <a:rPr lang="en-US" dirty="0"/>
              <a:t> from </a:t>
            </a:r>
            <a:r>
              <a:rPr lang="en-US" dirty="0" err="1"/>
              <a:t>jenkins</a:t>
            </a:r>
            <a:endParaRPr lang="en-US" dirty="0"/>
          </a:p>
          <a:p>
            <a:r>
              <a:rPr lang="en-US" dirty="0"/>
              <a:t>publishing </a:t>
            </a:r>
            <a:r>
              <a:rPr lang="en-US" dirty="0" err="1"/>
              <a:t>run.json</a:t>
            </a:r>
            <a:r>
              <a:rPr lang="en-US" dirty="0"/>
              <a:t> and artifacts to Squad</a:t>
            </a:r>
          </a:p>
          <a:p>
            <a:r>
              <a:rPr lang="en-US" dirty="0" err="1"/>
              <a:t>argparse</a:t>
            </a:r>
            <a:endParaRPr lang="en-US" dirty="0"/>
          </a:p>
          <a:p>
            <a:r>
              <a:rPr lang="en-US" dirty="0"/>
              <a:t>trinity (fuzzing test)</a:t>
            </a:r>
          </a:p>
          <a:p>
            <a:r>
              <a:rPr lang="en-US" dirty="0"/>
              <a:t>useful </a:t>
            </a:r>
            <a:r>
              <a:rPr lang="en-US" dirty="0" smtClean="0"/>
              <a:t>scripts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216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Liu’s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Fuego/LAVA integration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143000"/>
            <a:ext cx="2894013" cy="217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35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Wang’s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busybox</a:t>
            </a:r>
            <a:r>
              <a:rPr lang="en-US" dirty="0" smtClean="0"/>
              <a:t> test suite (from scratch)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239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(use the wiki page to record information)</a:t>
            </a:r>
          </a:p>
          <a:p>
            <a:r>
              <a:rPr lang="en-US" dirty="0" smtClean="0"/>
              <a:t>http://fuegotest.org/Fuego_Jamboree_2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202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6" t="1381" r="15436" b="3949"/>
          <a:stretch/>
        </p:blipFill>
        <p:spPr>
          <a:xfrm>
            <a:off x="27905" y="115888"/>
            <a:ext cx="9116095" cy="6742112"/>
          </a:xfr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019800" y="5715000"/>
            <a:ext cx="2689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457200" indent="-457200" algn="l" defTabSz="457200" rtl="0" eaLnBrk="0" fontAlgn="base" hangingPunct="0">
              <a:lnSpc>
                <a:spcPct val="80000"/>
              </a:lnSpc>
              <a:spcBef>
                <a:spcPts val="750"/>
              </a:spcBef>
              <a:spcAft>
                <a:spcPct val="0"/>
              </a:spcAft>
              <a:buClr>
                <a:srgbClr val="262699"/>
              </a:buClr>
              <a:buSzPct val="150000"/>
              <a:buFont typeface="Arial" charset="0"/>
              <a:buChar char="•"/>
              <a:defRPr sz="3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457200" rtl="0" eaLnBrk="0" fontAlgn="base" hangingPunct="0">
              <a:lnSpc>
                <a:spcPct val="80000"/>
              </a:lnSpc>
              <a:spcBef>
                <a:spcPts val="650"/>
              </a:spcBef>
              <a:spcAft>
                <a:spcPct val="0"/>
              </a:spcAft>
              <a:buClr>
                <a:srgbClr val="32946A"/>
              </a:buClr>
              <a:buSzPct val="130000"/>
              <a:buFont typeface="Arial" charset="0"/>
              <a:buChar char="•"/>
              <a:defRPr sz="2600">
                <a:solidFill>
                  <a:srgbClr val="000000"/>
                </a:solidFill>
                <a:latin typeface="+mn-lt"/>
                <a:ea typeface="+mn-ea"/>
              </a:defRPr>
            </a:lvl2pPr>
            <a:lvl3pPr marL="1257300" indent="-342900" algn="l" defTabSz="457200" rtl="0" eaLnBrk="0" fontAlgn="base" hangingPunct="0">
              <a:lnSpc>
                <a:spcPct val="80000"/>
              </a:lnSpc>
              <a:spcBef>
                <a:spcPts val="575"/>
              </a:spcBef>
              <a:spcAft>
                <a:spcPct val="0"/>
              </a:spcAft>
              <a:buClr>
                <a:srgbClr val="C00000"/>
              </a:buClr>
              <a:buSzPct val="130000"/>
              <a:buFont typeface="Arial" charset="0"/>
              <a:buChar char="•"/>
              <a:defRPr sz="2300">
                <a:solidFill>
                  <a:srgbClr val="000000"/>
                </a:solidFill>
                <a:latin typeface="+mn-lt"/>
                <a:ea typeface="+mn-ea"/>
              </a:defRPr>
            </a:lvl3pPr>
            <a:lvl4pPr marL="1714500" indent="-342900" algn="l" defTabSz="457200" rtl="0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171700" indent="-342900" algn="l" defTabSz="457200" rtl="0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57200" rtl="0" fontAlgn="base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fontAlgn="base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fontAlgn="base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fontAlgn="base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81000"/>
              </a:lnSpc>
              <a:buFont typeface="Arial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5400" b="1" kern="0" dirty="0" smtClean="0">
                <a:solidFill>
                  <a:srgbClr val="FF0000"/>
                </a:solidFill>
              </a:rPr>
              <a:t>Fuego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LAVA integration</a:t>
            </a:r>
          </a:p>
          <a:p>
            <a:pPr lvl="1"/>
            <a:r>
              <a:rPr lang="en-US" dirty="0" smtClean="0"/>
              <a:t>We have everything needed for transport integration</a:t>
            </a:r>
          </a:p>
          <a:p>
            <a:pPr lvl="1"/>
            <a:r>
              <a:rPr lang="en-US" dirty="0" smtClean="0"/>
              <a:t>Need test-level integration</a:t>
            </a:r>
          </a:p>
          <a:p>
            <a:pPr lvl="2"/>
            <a:r>
              <a:rPr lang="en-US" dirty="0" smtClean="0"/>
              <a:t>Separate build phase (done)</a:t>
            </a:r>
          </a:p>
          <a:p>
            <a:pPr lvl="2"/>
            <a:r>
              <a:rPr lang="en-US" dirty="0" smtClean="0"/>
              <a:t>Deploy to LAVA server</a:t>
            </a:r>
          </a:p>
          <a:p>
            <a:pPr lvl="2"/>
            <a:r>
              <a:rPr lang="en-US" dirty="0" smtClean="0"/>
              <a:t>Create LAVA test that does:</a:t>
            </a:r>
          </a:p>
          <a:p>
            <a:pPr lvl="3"/>
            <a:r>
              <a:rPr lang="en-US" dirty="0" smtClean="0"/>
              <a:t>Execute test on board</a:t>
            </a:r>
          </a:p>
          <a:p>
            <a:pPr lvl="3"/>
            <a:r>
              <a:rPr lang="en-US" dirty="0" smtClean="0"/>
              <a:t>Collect 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124200"/>
            <a:ext cx="2894013" cy="217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1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Old roadmap</a:t>
            </a:r>
          </a:p>
          <a:p>
            <a:r>
              <a:rPr lang="en-US" dirty="0" smtClean="0"/>
              <a:t>What to work on next?</a:t>
            </a:r>
          </a:p>
          <a:p>
            <a:r>
              <a:rPr lang="en-US" dirty="0" smtClean="0"/>
              <a:t>Projects in progress</a:t>
            </a:r>
          </a:p>
          <a:p>
            <a:pPr lvl="1"/>
            <a:r>
              <a:rPr lang="en-US" dirty="0" smtClean="0"/>
              <a:t>Tim’s working on...</a:t>
            </a:r>
          </a:p>
          <a:p>
            <a:pPr lvl="1"/>
            <a:r>
              <a:rPr lang="en-US" dirty="0" smtClean="0"/>
              <a:t>Daniel’s working on...</a:t>
            </a:r>
          </a:p>
          <a:p>
            <a:pPr lvl="1"/>
            <a:r>
              <a:rPr lang="en-US" dirty="0" smtClean="0"/>
              <a:t>Liu’s working on...</a:t>
            </a:r>
          </a:p>
          <a:p>
            <a:pPr lvl="1"/>
            <a:r>
              <a:rPr lang="en-US" dirty="0" smtClean="0"/>
              <a:t>Wang’s working on...</a:t>
            </a:r>
          </a:p>
          <a:p>
            <a:r>
              <a:rPr lang="en-US" dirty="0" smtClean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601697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8199438" cy="2769618"/>
          </a:xfrm>
        </p:spPr>
      </p:pic>
      <p:sp>
        <p:nvSpPr>
          <p:cNvPr id="5" name="TextBox 4"/>
          <p:cNvSpPr txBox="1"/>
          <p:nvPr/>
        </p:nvSpPr>
        <p:spPr>
          <a:xfrm>
            <a:off x="842472" y="5334000"/>
            <a:ext cx="7856638" cy="441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Recent past </a:t>
            </a:r>
            <a:r>
              <a:rPr lang="en-US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 Near Future  Long Term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76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199438" cy="5138738"/>
          </a:xfrm>
        </p:spPr>
        <p:txBody>
          <a:bodyPr>
            <a:normAutofit/>
          </a:bodyPr>
          <a:lstStyle/>
          <a:p>
            <a:r>
              <a:rPr lang="en-US" dirty="0" smtClean="0"/>
              <a:t>Recent past:</a:t>
            </a:r>
          </a:p>
          <a:p>
            <a:pPr lvl="1"/>
            <a:r>
              <a:rPr lang="en-US" dirty="0" smtClean="0"/>
              <a:t>Features for LTS, CIP</a:t>
            </a:r>
          </a:p>
          <a:p>
            <a:pPr lvl="2"/>
            <a:r>
              <a:rPr lang="en-US" dirty="0" smtClean="0"/>
              <a:t>Hardware control</a:t>
            </a:r>
          </a:p>
          <a:p>
            <a:r>
              <a:rPr lang="en-US" dirty="0" smtClean="0"/>
              <a:t>Near future:</a:t>
            </a:r>
          </a:p>
          <a:p>
            <a:pPr lvl="1"/>
            <a:r>
              <a:rPr lang="en-US" dirty="0" smtClean="0"/>
              <a:t>Documentation</a:t>
            </a:r>
          </a:p>
          <a:p>
            <a:pPr lvl="2"/>
            <a:r>
              <a:rPr lang="en-US" dirty="0" smtClean="0"/>
              <a:t>Conversion to </a:t>
            </a:r>
            <a:r>
              <a:rPr lang="en-US" dirty="0" err="1" smtClean="0"/>
              <a:t>reStructuredText</a:t>
            </a:r>
            <a:endParaRPr lang="en-US" dirty="0" smtClean="0"/>
          </a:p>
          <a:p>
            <a:pPr lvl="2"/>
            <a:r>
              <a:rPr lang="en-US" dirty="0" smtClean="0"/>
              <a:t>Tutorials</a:t>
            </a:r>
          </a:p>
          <a:p>
            <a:pPr lvl="1"/>
            <a:r>
              <a:rPr lang="en-US" dirty="0" smtClean="0"/>
              <a:t>Pre-built </a:t>
            </a:r>
            <a:r>
              <a:rPr lang="en-US" dirty="0" err="1" smtClean="0"/>
              <a:t>docker</a:t>
            </a:r>
            <a:r>
              <a:rPr lang="en-US" dirty="0" smtClean="0"/>
              <a:t> image</a:t>
            </a:r>
            <a:endParaRPr lang="en-US" dirty="0"/>
          </a:p>
          <a:p>
            <a:pPr lvl="1"/>
            <a:r>
              <a:rPr lang="en-US" dirty="0" smtClean="0"/>
              <a:t>More tests for AGL, LTSI, CIP</a:t>
            </a:r>
          </a:p>
          <a:p>
            <a:pPr lvl="1"/>
            <a:r>
              <a:rPr lang="en-US" dirty="0" smtClean="0"/>
              <a:t>Sharing of customizations</a:t>
            </a:r>
          </a:p>
        </p:txBody>
      </p:sp>
    </p:spTree>
    <p:extLst>
      <p:ext uri="{BB962C8B-B14F-4D97-AF65-F5344CB8AC3E}">
        <p14:creationId xmlns:p14="http://schemas.microsoft.com/office/powerpoint/2010/main" val="233168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Near future (cont.):</a:t>
            </a:r>
          </a:p>
          <a:p>
            <a:pPr lvl="1"/>
            <a:r>
              <a:rPr lang="en-US" u="sng" dirty="0"/>
              <a:t>System provisioning </a:t>
            </a:r>
            <a:r>
              <a:rPr lang="en-US" dirty="0"/>
              <a:t>support</a:t>
            </a:r>
          </a:p>
          <a:p>
            <a:pPr lvl="2"/>
            <a:r>
              <a:rPr lang="en-US" dirty="0"/>
              <a:t>Install of software under test</a:t>
            </a:r>
          </a:p>
          <a:p>
            <a:pPr lvl="3"/>
            <a:r>
              <a:rPr lang="en-US" dirty="0"/>
              <a:t>Has been out-of-scope for Fuego</a:t>
            </a:r>
          </a:p>
          <a:p>
            <a:pPr lvl="2"/>
            <a:r>
              <a:rPr lang="en-US" dirty="0"/>
              <a:t>e.g. AGL image deploy, LTSI kernel update, etc.</a:t>
            </a:r>
          </a:p>
          <a:p>
            <a:pPr lvl="2"/>
            <a:r>
              <a:rPr lang="en-US" dirty="0"/>
              <a:t>Full automation requires board management </a:t>
            </a:r>
            <a:r>
              <a:rPr lang="en-US" dirty="0" smtClean="0"/>
              <a:t>API</a:t>
            </a:r>
          </a:p>
          <a:p>
            <a:r>
              <a:rPr lang="en-US" dirty="0" smtClean="0"/>
              <a:t>Long-term</a:t>
            </a:r>
          </a:p>
          <a:p>
            <a:pPr lvl="1"/>
            <a:r>
              <a:rPr lang="en-US" dirty="0" smtClean="0"/>
              <a:t>Test store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istributed test network</a:t>
            </a:r>
          </a:p>
          <a:p>
            <a:pPr lvl="1"/>
            <a:r>
              <a:rPr lang="en-US" dirty="0" smtClean="0"/>
              <a:t>Hardware testing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39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work on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hings that slipped from the 1.3 release:</a:t>
            </a:r>
          </a:p>
          <a:p>
            <a:pPr lvl="1"/>
            <a:r>
              <a:rPr lang="en-US" dirty="0" smtClean="0"/>
              <a:t>Documentation conversion</a:t>
            </a:r>
          </a:p>
          <a:p>
            <a:pPr lvl="1"/>
            <a:r>
              <a:rPr lang="en-US" dirty="0" smtClean="0"/>
              <a:t>LTS</a:t>
            </a:r>
            <a:r>
              <a:rPr lang="en-US" baseline="0" dirty="0" smtClean="0"/>
              <a:t> </a:t>
            </a:r>
            <a:r>
              <a:rPr lang="en-US" dirty="0" smtClean="0"/>
              <a:t>Provisioning support</a:t>
            </a:r>
          </a:p>
          <a:p>
            <a:pPr lvl="1"/>
            <a:r>
              <a:rPr lang="en-US" dirty="0" smtClean="0"/>
              <a:t>Pre-built </a:t>
            </a:r>
            <a:r>
              <a:rPr lang="en-US" dirty="0" err="1" smtClean="0"/>
              <a:t>docker</a:t>
            </a:r>
            <a:endParaRPr lang="en-US" dirty="0" smtClean="0"/>
          </a:p>
          <a:p>
            <a:r>
              <a:rPr lang="en-US" dirty="0" smtClean="0"/>
              <a:t>Short-term items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est program build cache</a:t>
            </a:r>
          </a:p>
          <a:p>
            <a:pPr lvl="2"/>
            <a:r>
              <a:rPr lang="en-US" dirty="0" smtClean="0"/>
              <a:t>FUEGO_NO_BOARD_CONNECT ??</a:t>
            </a:r>
          </a:p>
          <a:p>
            <a:pPr lvl="1"/>
            <a:r>
              <a:rPr lang="en-US" dirty="0" smtClean="0"/>
              <a:t>More tests</a:t>
            </a:r>
          </a:p>
          <a:p>
            <a:r>
              <a:rPr lang="en-US" dirty="0" smtClean="0"/>
              <a:t>Long-term items</a:t>
            </a:r>
          </a:p>
          <a:p>
            <a:pPr lvl="1"/>
            <a:r>
              <a:rPr lang="en-US" dirty="0" smtClean="0"/>
              <a:t>Test server</a:t>
            </a:r>
          </a:p>
          <a:p>
            <a:pPr lvl="2"/>
            <a:r>
              <a:rPr lang="en-US" dirty="0" err="1" smtClean="0"/>
              <a:t>ftc</a:t>
            </a:r>
            <a:r>
              <a:rPr lang="en-US" dirty="0" smtClean="0"/>
              <a:t> put-board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7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 in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a note:</a:t>
            </a:r>
          </a:p>
          <a:p>
            <a:pPr lvl="1"/>
            <a:r>
              <a:rPr lang="en-US" dirty="0" smtClean="0"/>
              <a:t>This is open source...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sz="2800" b="1" i="1" dirty="0" smtClean="0">
                <a:solidFill>
                  <a:srgbClr val="FF0000"/>
                </a:solidFill>
              </a:rPr>
              <a:t>THERE IS NO MASTER PLAN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Projects get done when individual developers work on them and contribute patches</a:t>
            </a:r>
          </a:p>
          <a:p>
            <a:r>
              <a:rPr lang="en-US" dirty="0" smtClean="0"/>
              <a:t>I won’t tell you what to work on</a:t>
            </a:r>
          </a:p>
          <a:p>
            <a:pPr lvl="1"/>
            <a:r>
              <a:rPr lang="en-US" dirty="0" smtClean="0"/>
              <a:t>Your priorities are your own</a:t>
            </a:r>
          </a:p>
          <a:p>
            <a:r>
              <a:rPr lang="en-US" dirty="0" smtClean="0"/>
              <a:t>But of course we can have a shared vision...</a:t>
            </a:r>
          </a:p>
          <a:p>
            <a:r>
              <a:rPr lang="en-US" dirty="0" smtClean="0"/>
              <a:t>If you need ideas, ask 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016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Tim’s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19263"/>
            <a:ext cx="8532813" cy="4381500"/>
          </a:xfrm>
        </p:spPr>
        <p:txBody>
          <a:bodyPr/>
          <a:lstStyle/>
          <a:p>
            <a:r>
              <a:rPr lang="en-US" dirty="0" smtClean="0"/>
              <a:t>Easy customization</a:t>
            </a:r>
          </a:p>
          <a:p>
            <a:pPr lvl="1"/>
            <a:r>
              <a:rPr lang="en-US" dirty="0" smtClean="0"/>
              <a:t>Expected value customization (research)</a:t>
            </a:r>
          </a:p>
          <a:p>
            <a:pPr lvl="2"/>
            <a:r>
              <a:rPr lang="en-US" dirty="0" smtClean="0"/>
              <a:t>save baseline, compare with baseline</a:t>
            </a:r>
          </a:p>
          <a:p>
            <a:pPr lvl="1"/>
            <a:r>
              <a:rPr lang="en-US" dirty="0" err="1" smtClean="0"/>
              <a:t>ftc</a:t>
            </a:r>
            <a:r>
              <a:rPr lang="en-US" dirty="0" smtClean="0"/>
              <a:t> set-criteria (research)</a:t>
            </a:r>
          </a:p>
          <a:p>
            <a:r>
              <a:rPr lang="en-US" dirty="0" smtClean="0"/>
              <a:t>Dynamic documentation (almost done)</a:t>
            </a:r>
          </a:p>
          <a:p>
            <a:pPr lvl="1"/>
            <a:r>
              <a:rPr lang="en-US" dirty="0" smtClean="0"/>
              <a:t>Ability to integrate dynamic report into </a:t>
            </a:r>
            <a:r>
              <a:rPr lang="en-US" dirty="0" err="1" smtClean="0"/>
              <a:t>testcase</a:t>
            </a:r>
            <a:r>
              <a:rPr lang="en-US" dirty="0" smtClean="0"/>
              <a:t> documentation</a:t>
            </a:r>
          </a:p>
          <a:p>
            <a:r>
              <a:rPr lang="en-US" dirty="0" smtClean="0"/>
              <a:t>Test program binary cache (new)</a:t>
            </a:r>
          </a:p>
          <a:p>
            <a:pPr lvl="1"/>
            <a:r>
              <a:rPr lang="en-US" dirty="0" smtClean="0"/>
              <a:t>Build deployable </a:t>
            </a:r>
            <a:r>
              <a:rPr lang="en-US" dirty="0" err="1" smtClean="0"/>
              <a:t>tarballs</a:t>
            </a:r>
            <a:r>
              <a:rPr lang="en-US" dirty="0" smtClean="0"/>
              <a:t> for test program binaries</a:t>
            </a:r>
          </a:p>
          <a:p>
            <a:pPr lvl="2"/>
            <a:r>
              <a:rPr lang="en-US" dirty="0" smtClean="0"/>
              <a:t>in /</a:t>
            </a:r>
            <a:r>
              <a:rPr lang="en-US" dirty="0" err="1" smtClean="0"/>
              <a:t>fuego-rw</a:t>
            </a:r>
            <a:r>
              <a:rPr lang="en-US" dirty="0" smtClean="0"/>
              <a:t>/cache/&lt;platform&gt;-&lt;</a:t>
            </a:r>
            <a:r>
              <a:rPr lang="en-US" dirty="0" err="1" smtClean="0"/>
              <a:t>testname</a:t>
            </a:r>
            <a:r>
              <a:rPr lang="en-US" dirty="0" smtClean="0"/>
              <a:t>&gt;-assets.tgz</a:t>
            </a:r>
          </a:p>
          <a:p>
            <a:pPr lvl="1"/>
            <a:r>
              <a:rPr lang="en-US" dirty="0" smtClean="0"/>
              <a:t>May help with LAVA integration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64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test customization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Customizable system state check</a:t>
            </a:r>
          </a:p>
          <a:p>
            <a:pPr lvl="1"/>
            <a:r>
              <a:rPr lang="en-US" dirty="0"/>
              <a:t>Ability to save a snapshot of system status or behavior</a:t>
            </a:r>
          </a:p>
          <a:p>
            <a:pPr lvl="1"/>
            <a:r>
              <a:rPr lang="en-US" dirty="0"/>
              <a:t>Example:</a:t>
            </a:r>
          </a:p>
          <a:p>
            <a:pPr lvl="2"/>
            <a:r>
              <a:rPr lang="en-US" dirty="0"/>
              <a:t>“I want the system to still have X”</a:t>
            </a:r>
          </a:p>
          <a:p>
            <a:pPr lvl="2"/>
            <a:r>
              <a:rPr lang="en-US" dirty="0"/>
              <a:t>“I want the system to continue to be able to do Y”</a:t>
            </a:r>
          </a:p>
          <a:p>
            <a:r>
              <a:rPr lang="en-US" dirty="0"/>
              <a:t>Make it very easy to capture state or behavior</a:t>
            </a:r>
          </a:p>
          <a:p>
            <a:r>
              <a:rPr lang="en-US" dirty="0"/>
              <a:t>Reduce maintenance of tests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517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91440" rIns="91440" bIns="91440" numCol="1" rtlCol="0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7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solidFill>
          <a:srgbClr val="00B8FF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31245</TotalTime>
  <Words>470</Words>
  <Application>Microsoft Office PowerPoint</Application>
  <PresentationFormat>On-screen Show (4:3)</PresentationFormat>
  <Paragraphs>114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DejaVu Sans</vt:lpstr>
      <vt:lpstr>Times New Roman</vt:lpstr>
      <vt:lpstr>Wingdings</vt:lpstr>
      <vt:lpstr>Office Theme</vt:lpstr>
      <vt:lpstr>PowerPoint Presentation</vt:lpstr>
      <vt:lpstr>Outline</vt:lpstr>
      <vt:lpstr>Roadmap</vt:lpstr>
      <vt:lpstr>Roadmap</vt:lpstr>
      <vt:lpstr>Roadmap (cont.)</vt:lpstr>
      <vt:lpstr>What to work on next?</vt:lpstr>
      <vt:lpstr>Projects in progress</vt:lpstr>
      <vt:lpstr>Tim’s projects</vt:lpstr>
      <vt:lpstr>Easy test customization</vt:lpstr>
      <vt:lpstr>Features in progress (slightly)</vt:lpstr>
      <vt:lpstr>Daniel’s projects</vt:lpstr>
      <vt:lpstr>Liu’s projects</vt:lpstr>
      <vt:lpstr>Wang’s project</vt:lpstr>
      <vt:lpstr>Discussion</vt:lpstr>
      <vt:lpstr>PowerPoint Presentation</vt:lpstr>
      <vt:lpstr>Other Priorities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elinux status</dc:title>
  <dc:subject/>
  <dc:creator>Bird, Timothy</dc:creator>
  <dc:description>Rev PA1</dc:description>
  <cp:lastModifiedBy>Bird, Timothy</cp:lastModifiedBy>
  <cp:revision>764</cp:revision>
  <cp:lastPrinted>1601-01-01T00:00:00Z</cp:lastPrinted>
  <dcterms:created xsi:type="dcterms:W3CDTF">1601-01-01T00:00:00Z</dcterms:created>
  <dcterms:modified xsi:type="dcterms:W3CDTF">2018-06-22T14:38:27Z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x">
    <vt:lpwstr>1</vt:lpwstr>
  </property>
  <property fmtid="{D5CDD505-2E9C-101B-9397-08002B2CF9AE}" pid="3" name="SecurityClass">
    <vt:lpwstr>Confidential</vt:lpwstr>
  </property>
  <property fmtid="{D5CDD505-2E9C-101B-9397-08002B2CF9AE}" pid="4" name="Prepared">
    <vt:lpwstr/>
  </property>
  <property fmtid="{D5CDD505-2E9C-101B-9397-08002B2CF9AE}" pid="5" name="Checked">
    <vt:lpwstr/>
  </property>
  <property fmtid="{D5CDD505-2E9C-101B-9397-08002B2CF9AE}" pid="6" name="Date">
    <vt:lpwstr>10/23/2014</vt:lpwstr>
  </property>
  <property fmtid="{D5CDD505-2E9C-101B-9397-08002B2CF9AE}" pid="7" name="Revision">
    <vt:lpwstr>PA1</vt:lpwstr>
  </property>
  <property fmtid="{D5CDD505-2E9C-101B-9397-08002B2CF9AE}" pid="8" name="Title">
    <vt:lpwstr/>
  </property>
  <property fmtid="{D5CDD505-2E9C-101B-9397-08002B2CF9AE}" pid="9" name="DocName">
    <vt:lpwstr/>
  </property>
  <property fmtid="{D5CDD505-2E9C-101B-9397-08002B2CF9AE}" pid="10" name="DocNo">
    <vt:lpwstr/>
  </property>
  <property fmtid="{D5CDD505-2E9C-101B-9397-08002B2CF9AE}" pid="11" name="ApprovedBy">
    <vt:lpwstr/>
  </property>
  <property fmtid="{D5CDD505-2E9C-101B-9397-08002B2CF9AE}" pid="12" name="Reference">
    <vt:lpwstr/>
  </property>
  <property fmtid="{D5CDD505-2E9C-101B-9397-08002B2CF9AE}" pid="13" name="Keyword">
    <vt:lpwstr/>
  </property>
  <property fmtid="{D5CDD505-2E9C-101B-9397-08002B2CF9AE}" pid="14" name="LeftFooterField">
    <vt:lpwstr>DocNo</vt:lpwstr>
  </property>
  <property fmtid="{D5CDD505-2E9C-101B-9397-08002B2CF9AE}" pid="15" name="RightFooterField">
    <vt:lpwstr>Title</vt:lpwstr>
  </property>
  <property fmtid="{D5CDD505-2E9C-101B-9397-08002B2CF9AE}" pid="16" name="MiddleFooterField">
    <vt:lpwstr>Date</vt:lpwstr>
  </property>
  <property fmtid="{D5CDD505-2E9C-101B-9397-08002B2CF9AE}" pid="17" name="SecClassViewType">
    <vt:lpwstr>False</vt:lpwstr>
  </property>
  <property fmtid="{D5CDD505-2E9C-101B-9397-08002B2CF9AE}" pid="18" name="FooterType">
    <vt:lpwstr>CVL</vt:lpwstr>
  </property>
  <property fmtid="{D5CDD505-2E9C-101B-9397-08002B2CF9AE}" pid="19" name="DocumentType">
    <vt:lpwstr> </vt:lpwstr>
  </property>
  <property fmtid="{D5CDD505-2E9C-101B-9397-08002B2CF9AE}" pid="20" name="TemplateName">
    <vt:lpwstr> </vt:lpwstr>
  </property>
  <property fmtid="{D5CDD505-2E9C-101B-9397-08002B2CF9AE}" pid="21" name="TemplateVersion">
    <vt:lpwstr> </vt:lpwstr>
  </property>
  <property fmtid="{D5CDD505-2E9C-101B-9397-08002B2CF9AE}" pid="22" name="TotalNumb">
    <vt:lpwstr>False</vt:lpwstr>
  </property>
</Properties>
</file>